
<file path=[Content_Types].xml><?xml version="1.0" encoding="utf-8"?>
<Types xmlns="http://schemas.openxmlformats.org/package/2006/content-types">
  <Default Extension="xml" ContentType="application/xml"/>
  <Default Extension="jpg" ContentType="image/jpeg"/>
  <Default Extension="jpeg" ContentType="image/jpeg"/>
  <Default Extension="mp4" ContentType="video/unknown"/>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5"/>
  </p:notesMasterIdLst>
  <p:sldIdLst>
    <p:sldId id="438" r:id="rId2"/>
    <p:sldId id="439" r:id="rId3"/>
    <p:sldId id="440" r:id="rId4"/>
    <p:sldId id="442" r:id="rId5"/>
    <p:sldId id="443" r:id="rId6"/>
    <p:sldId id="444" r:id="rId7"/>
    <p:sldId id="445" r:id="rId8"/>
    <p:sldId id="446" r:id="rId9"/>
    <p:sldId id="447" r:id="rId10"/>
    <p:sldId id="448" r:id="rId11"/>
    <p:sldId id="449" r:id="rId12"/>
    <p:sldId id="451" r:id="rId13"/>
    <p:sldId id="452" r:id="rId14"/>
    <p:sldId id="453" r:id="rId15"/>
    <p:sldId id="454" r:id="rId16"/>
    <p:sldId id="455" r:id="rId17"/>
    <p:sldId id="456" r:id="rId18"/>
    <p:sldId id="457" r:id="rId19"/>
    <p:sldId id="458" r:id="rId20"/>
    <p:sldId id="470" r:id="rId21"/>
    <p:sldId id="459" r:id="rId22"/>
    <p:sldId id="460" r:id="rId23"/>
    <p:sldId id="461" r:id="rId24"/>
    <p:sldId id="462" r:id="rId25"/>
    <p:sldId id="463" r:id="rId26"/>
    <p:sldId id="464" r:id="rId27"/>
    <p:sldId id="465" r:id="rId28"/>
    <p:sldId id="466" r:id="rId29"/>
    <p:sldId id="467" r:id="rId30"/>
    <p:sldId id="468" r:id="rId31"/>
    <p:sldId id="414" r:id="rId32"/>
    <p:sldId id="469" r:id="rId33"/>
    <p:sldId id="420" r:id="rId34"/>
  </p:sldIdLst>
  <p:sldSz cx="9144000" cy="6858000" type="screen4x3"/>
  <p:notesSz cx="6723063" cy="9853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1229F226-A5C9-4ECE-A0E2-5FD25ADFD62C}">
          <p14:sldIdLst>
            <p14:sldId id="438"/>
            <p14:sldId id="439"/>
            <p14:sldId id="440"/>
            <p14:sldId id="442"/>
            <p14:sldId id="443"/>
            <p14:sldId id="444"/>
            <p14:sldId id="445"/>
            <p14:sldId id="446"/>
            <p14:sldId id="447"/>
            <p14:sldId id="448"/>
            <p14:sldId id="449"/>
            <p14:sldId id="451"/>
            <p14:sldId id="452"/>
            <p14:sldId id="453"/>
            <p14:sldId id="454"/>
            <p14:sldId id="455"/>
            <p14:sldId id="456"/>
            <p14:sldId id="457"/>
            <p14:sldId id="458"/>
            <p14:sldId id="470"/>
            <p14:sldId id="459"/>
            <p14:sldId id="460"/>
            <p14:sldId id="461"/>
            <p14:sldId id="462"/>
            <p14:sldId id="463"/>
            <p14:sldId id="464"/>
            <p14:sldId id="465"/>
            <p14:sldId id="466"/>
            <p14:sldId id="467"/>
            <p14:sldId id="468"/>
            <p14:sldId id="414"/>
            <p14:sldId id="469"/>
            <p14:sldId id="420"/>
          </p14:sldIdLst>
        </p14:section>
      </p14:sectionLst>
    </p:ex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udine Neyen" initials="CN" lastIdx="9" clrIdx="0">
    <p:extLst/>
  </p:cmAuthor>
  <p:cmAuthor id="2" name="Claudine Neyen" initials="CN [2]" lastIdx="2"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5F5F5F"/>
    <a:srgbClr val="777777"/>
    <a:srgbClr val="EAEAEA"/>
    <a:srgbClr val="F8F8F8"/>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512" y="-1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12"/>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notesMaster" Target="notesMasters/notesMaster1.xml"/><Relationship Id="rId36" Type="http://schemas.openxmlformats.org/officeDocument/2006/relationships/printerSettings" Target="printerSettings/printerSettings1.bin"/><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commentAuthors" Target="commentAuthors.xml"/><Relationship Id="rId38" Type="http://schemas.openxmlformats.org/officeDocument/2006/relationships/presProps" Target="presProps.xml"/><Relationship Id="rId39" Type="http://schemas.openxmlformats.org/officeDocument/2006/relationships/viewProps" Target="viewProps.xml"/><Relationship Id="rId40" Type="http://schemas.openxmlformats.org/officeDocument/2006/relationships/theme" Target="theme/theme1.xml"/><Relationship Id="rId41" Type="http://schemas.openxmlformats.org/officeDocument/2006/relationships/tableStyles" Target="tableStyles.xml"/><Relationship Id="rId42" Type="http://schemas.microsoft.com/office/2015/10/relationships/revisionInfo" Target="revisionInfo.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12-10T22:47:49.363" idx="6">
    <p:pos x="1554" y="3849"/>
    <p:text>the legend for C is missing</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7-12-13T21:59:46.845" idx="7">
    <p:pos x="5522" y="100"/>
    <p:text>what is the correct term? infection or infestation? what is more commonly used?</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7-12-13T23:17:49.401" idx="8">
    <p:pos x="3820" y="4020"/>
    <p:text>Found it! Zanvil Cohn's lab, 1988 =)</p:text>
    <p:extLst>
      <p:ext uri="{C676402C-5697-4E1C-873F-D02D1690AC5C}">
        <p15:threadingInfo xmlns:p15="http://schemas.microsoft.com/office/powerpoint/2012/main" timeZoneBias="-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7-12-13T23:19:14.659" idx="9">
    <p:pos x="2488" y="100"/>
    <p:text>Resolution?</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14650" cy="492125"/>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lvl1pPr defTabSz="922466" eaLnBrk="1" hangingPunct="1">
              <a:defRPr sz="1300">
                <a:latin typeface="Arial" charset="0"/>
                <a:ea typeface="ＭＳ Ｐゴシック" pitchFamily="-108" charset="-128"/>
                <a:cs typeface="+mn-cs"/>
              </a:defRPr>
            </a:lvl1pPr>
          </a:lstStyle>
          <a:p>
            <a:pPr>
              <a:defRPr/>
            </a:pPr>
            <a:endParaRPr lang="fr-FR"/>
          </a:p>
        </p:txBody>
      </p:sp>
      <p:sp>
        <p:nvSpPr>
          <p:cNvPr id="47107" name="Rectangle 3"/>
          <p:cNvSpPr>
            <a:spLocks noGrp="1" noChangeArrowheads="1"/>
          </p:cNvSpPr>
          <p:nvPr>
            <p:ph type="dt" idx="1"/>
          </p:nvPr>
        </p:nvSpPr>
        <p:spPr bwMode="auto">
          <a:xfrm>
            <a:off x="3808413" y="0"/>
            <a:ext cx="2913062" cy="492125"/>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lvl1pPr algn="r" defTabSz="922466" eaLnBrk="1" hangingPunct="1">
              <a:defRPr sz="1300">
                <a:latin typeface="Arial" charset="0"/>
                <a:ea typeface="ＭＳ Ｐゴシック" pitchFamily="-108" charset="-128"/>
                <a:cs typeface="+mn-cs"/>
              </a:defRPr>
            </a:lvl1pPr>
          </a:lstStyle>
          <a:p>
            <a:pPr>
              <a:defRPr/>
            </a:pPr>
            <a:endParaRPr lang="fr-FR"/>
          </a:p>
        </p:txBody>
      </p:sp>
      <p:sp>
        <p:nvSpPr>
          <p:cNvPr id="13316" name="Rectangle 4"/>
          <p:cNvSpPr>
            <a:spLocks noGrp="1" noRot="1" noChangeAspect="1" noChangeArrowheads="1" noTextEdit="1"/>
          </p:cNvSpPr>
          <p:nvPr>
            <p:ph type="sldImg" idx="2"/>
          </p:nvPr>
        </p:nvSpPr>
        <p:spPr bwMode="auto">
          <a:xfrm>
            <a:off x="896938" y="739775"/>
            <a:ext cx="4927600" cy="36957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47109" name="Rectangle 5"/>
          <p:cNvSpPr>
            <a:spLocks noGrp="1" noChangeArrowheads="1"/>
          </p:cNvSpPr>
          <p:nvPr>
            <p:ph type="body" sz="quarter" idx="3"/>
          </p:nvPr>
        </p:nvSpPr>
        <p:spPr bwMode="auto">
          <a:xfrm>
            <a:off x="671513" y="4681538"/>
            <a:ext cx="5380037" cy="4432300"/>
          </a:xfrm>
          <a:prstGeom prst="rect">
            <a:avLst/>
          </a:prstGeom>
          <a:noFill/>
          <a:ln w="9525">
            <a:noFill/>
            <a:miter lim="800000"/>
            <a:headEnd/>
            <a:tailEnd/>
          </a:ln>
        </p:spPr>
        <p:txBody>
          <a:bodyPr vert="horz" wrap="square" lIns="92293" tIns="46147" rIns="92293" bIns="46147"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7110" name="Rectangle 6"/>
          <p:cNvSpPr>
            <a:spLocks noGrp="1" noChangeArrowheads="1"/>
          </p:cNvSpPr>
          <p:nvPr>
            <p:ph type="ftr" sz="quarter" idx="4"/>
          </p:nvPr>
        </p:nvSpPr>
        <p:spPr bwMode="auto">
          <a:xfrm>
            <a:off x="0" y="9359900"/>
            <a:ext cx="2914650" cy="492125"/>
          </a:xfrm>
          <a:prstGeom prst="rect">
            <a:avLst/>
          </a:prstGeom>
          <a:noFill/>
          <a:ln w="9525">
            <a:noFill/>
            <a:miter lim="800000"/>
            <a:headEnd/>
            <a:tailEnd/>
          </a:ln>
        </p:spPr>
        <p:txBody>
          <a:bodyPr vert="horz" wrap="square" lIns="92293" tIns="46147" rIns="92293" bIns="46147" numCol="1" anchor="b" anchorCtr="0" compatLnSpc="1">
            <a:prstTxWarp prst="textNoShape">
              <a:avLst/>
            </a:prstTxWarp>
          </a:bodyPr>
          <a:lstStyle>
            <a:lvl1pPr defTabSz="922466" eaLnBrk="1" hangingPunct="1">
              <a:defRPr sz="1300">
                <a:latin typeface="Arial" charset="0"/>
                <a:ea typeface="ＭＳ Ｐゴシック" pitchFamily="-108" charset="-128"/>
                <a:cs typeface="+mn-cs"/>
              </a:defRPr>
            </a:lvl1pPr>
          </a:lstStyle>
          <a:p>
            <a:pPr>
              <a:defRPr/>
            </a:pPr>
            <a:endParaRPr lang="fr-FR"/>
          </a:p>
        </p:txBody>
      </p:sp>
      <p:sp>
        <p:nvSpPr>
          <p:cNvPr id="47111" name="Rectangle 7"/>
          <p:cNvSpPr>
            <a:spLocks noGrp="1" noChangeArrowheads="1"/>
          </p:cNvSpPr>
          <p:nvPr>
            <p:ph type="sldNum" sz="quarter" idx="5"/>
          </p:nvPr>
        </p:nvSpPr>
        <p:spPr bwMode="auto">
          <a:xfrm>
            <a:off x="3808413" y="9359900"/>
            <a:ext cx="2913062" cy="492125"/>
          </a:xfrm>
          <a:prstGeom prst="rect">
            <a:avLst/>
          </a:prstGeom>
          <a:noFill/>
          <a:ln w="9525">
            <a:noFill/>
            <a:miter lim="800000"/>
            <a:headEnd/>
            <a:tailEnd/>
          </a:ln>
        </p:spPr>
        <p:txBody>
          <a:bodyPr vert="horz" wrap="square" lIns="92293" tIns="46147" rIns="92293" bIns="46147" numCol="1" anchor="b" anchorCtr="0" compatLnSpc="1">
            <a:prstTxWarp prst="textNoShape">
              <a:avLst/>
            </a:prstTxWarp>
          </a:bodyPr>
          <a:lstStyle>
            <a:lvl1pPr algn="r" defTabSz="922338" eaLnBrk="1" hangingPunct="1">
              <a:defRPr sz="1300"/>
            </a:lvl1pPr>
          </a:lstStyle>
          <a:p>
            <a:pPr>
              <a:defRPr/>
            </a:pPr>
            <a:fld id="{FA70D862-5ABF-E04D-BD62-067E51A8D4A9}" type="slidenum">
              <a:rPr lang="en-GB"/>
              <a:pPr>
                <a:defRPr/>
              </a:pPr>
              <a:t>‹#›</a:t>
            </a:fld>
            <a:endParaRPr lang="en-GB"/>
          </a:p>
        </p:txBody>
      </p:sp>
    </p:spTree>
    <p:extLst>
      <p:ext uri="{BB962C8B-B14F-4D97-AF65-F5344CB8AC3E}">
        <p14:creationId xmlns:p14="http://schemas.microsoft.com/office/powerpoint/2010/main" val="41609436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S PGothic"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4054417-BB12-7D4D-AABF-DDD52D25F540}" type="slidenum">
              <a:rPr lang="en-GB" smtClean="0"/>
              <a:pPr>
                <a:defRPr/>
              </a:pPr>
              <a:t>‹#›</a:t>
            </a:fld>
            <a:endParaRPr lang="en-GB"/>
          </a:p>
        </p:txBody>
      </p:sp>
    </p:spTree>
    <p:extLst>
      <p:ext uri="{BB962C8B-B14F-4D97-AF65-F5344CB8AC3E}">
        <p14:creationId xmlns:p14="http://schemas.microsoft.com/office/powerpoint/2010/main" val="3980631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D083C97-9964-CA45-A9A8-256A02E123C8}" type="slidenum">
              <a:rPr lang="en-GB" smtClean="0"/>
              <a:pPr>
                <a:defRPr/>
              </a:pPr>
              <a:t>‹#›</a:t>
            </a:fld>
            <a:endParaRPr lang="en-GB"/>
          </a:p>
        </p:txBody>
      </p:sp>
    </p:spTree>
    <p:extLst>
      <p:ext uri="{BB962C8B-B14F-4D97-AF65-F5344CB8AC3E}">
        <p14:creationId xmlns:p14="http://schemas.microsoft.com/office/powerpoint/2010/main" val="839872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EB17050-9753-694E-BD95-E3371D75F5CE}" type="slidenum">
              <a:rPr lang="en-GB" smtClean="0"/>
              <a:pPr>
                <a:defRPr/>
              </a:pPr>
              <a:t>‹#›</a:t>
            </a:fld>
            <a:endParaRPr lang="en-GB"/>
          </a:p>
        </p:txBody>
      </p:sp>
    </p:spTree>
    <p:extLst>
      <p:ext uri="{BB962C8B-B14F-4D97-AF65-F5344CB8AC3E}">
        <p14:creationId xmlns:p14="http://schemas.microsoft.com/office/powerpoint/2010/main" val="710453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6572F3D-88F0-C945-98FB-22E388D82574}" type="slidenum">
              <a:rPr lang="en-GB" smtClean="0"/>
              <a:pPr>
                <a:defRPr/>
              </a:pPr>
              <a:t>‹#›</a:t>
            </a:fld>
            <a:endParaRPr lang="en-GB"/>
          </a:p>
        </p:txBody>
      </p:sp>
    </p:spTree>
    <p:extLst>
      <p:ext uri="{BB962C8B-B14F-4D97-AF65-F5344CB8AC3E}">
        <p14:creationId xmlns:p14="http://schemas.microsoft.com/office/powerpoint/2010/main" val="280706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EF7C361B-E610-E34D-AFDD-080C18E85089}" type="slidenum">
              <a:rPr lang="en-GB" smtClean="0"/>
              <a:pPr>
                <a:defRPr/>
              </a:pPr>
              <a:t>‹#›</a:t>
            </a:fld>
            <a:endParaRPr lang="en-GB"/>
          </a:p>
        </p:txBody>
      </p:sp>
    </p:spTree>
    <p:extLst>
      <p:ext uri="{BB962C8B-B14F-4D97-AF65-F5344CB8AC3E}">
        <p14:creationId xmlns:p14="http://schemas.microsoft.com/office/powerpoint/2010/main" val="2692143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BB32C0D-81AC-044E-AFC3-4F36DC31343A}" type="slidenum">
              <a:rPr lang="en-GB" smtClean="0"/>
              <a:pPr>
                <a:defRPr/>
              </a:pPr>
              <a:t>‹#›</a:t>
            </a:fld>
            <a:endParaRPr lang="en-GB"/>
          </a:p>
        </p:txBody>
      </p:sp>
    </p:spTree>
    <p:extLst>
      <p:ext uri="{BB962C8B-B14F-4D97-AF65-F5344CB8AC3E}">
        <p14:creationId xmlns:p14="http://schemas.microsoft.com/office/powerpoint/2010/main" val="1583294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16DA904C-6AFC-0546-A891-11C4BD75F522}" type="slidenum">
              <a:rPr lang="en-GB" smtClean="0"/>
              <a:pPr>
                <a:defRPr/>
              </a:pPr>
              <a:t>‹#›</a:t>
            </a:fld>
            <a:endParaRPr lang="en-GB"/>
          </a:p>
        </p:txBody>
      </p:sp>
    </p:spTree>
    <p:extLst>
      <p:ext uri="{BB962C8B-B14F-4D97-AF65-F5344CB8AC3E}">
        <p14:creationId xmlns:p14="http://schemas.microsoft.com/office/powerpoint/2010/main" val="923411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9297C71-FEAF-FB46-9A62-03444F9DB57B}" type="slidenum">
              <a:rPr lang="en-GB" smtClean="0"/>
              <a:pPr>
                <a:defRPr/>
              </a:pPr>
              <a:t>‹#›</a:t>
            </a:fld>
            <a:endParaRPr lang="en-GB"/>
          </a:p>
        </p:txBody>
      </p:sp>
    </p:spTree>
    <p:extLst>
      <p:ext uri="{BB962C8B-B14F-4D97-AF65-F5344CB8AC3E}">
        <p14:creationId xmlns:p14="http://schemas.microsoft.com/office/powerpoint/2010/main" val="1054985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061CC8F-3361-B44D-9DA2-75DBB67301E3}" type="slidenum">
              <a:rPr lang="en-GB" smtClean="0"/>
              <a:pPr>
                <a:defRPr/>
              </a:pPr>
              <a:t>‹#›</a:t>
            </a:fld>
            <a:endParaRPr lang="en-GB"/>
          </a:p>
        </p:txBody>
      </p:sp>
    </p:spTree>
    <p:extLst>
      <p:ext uri="{BB962C8B-B14F-4D97-AF65-F5344CB8AC3E}">
        <p14:creationId xmlns:p14="http://schemas.microsoft.com/office/powerpoint/2010/main" val="2481118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A60DA06-807C-DE40-8D76-BEB8642911BF}" type="slidenum">
              <a:rPr lang="en-GB" smtClean="0"/>
              <a:pPr>
                <a:defRPr/>
              </a:pPr>
              <a:t>‹#›</a:t>
            </a:fld>
            <a:endParaRPr lang="en-GB"/>
          </a:p>
        </p:txBody>
      </p:sp>
    </p:spTree>
    <p:extLst>
      <p:ext uri="{BB962C8B-B14F-4D97-AF65-F5344CB8AC3E}">
        <p14:creationId xmlns:p14="http://schemas.microsoft.com/office/powerpoint/2010/main" val="2078162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AE8078B-867E-A645-8205-5A516CC6AAB2}" type="slidenum">
              <a:rPr lang="en-GB" smtClean="0"/>
              <a:pPr>
                <a:defRPr/>
              </a:pPr>
              <a:t>‹#›</a:t>
            </a:fld>
            <a:endParaRPr lang="en-GB"/>
          </a:p>
        </p:txBody>
      </p:sp>
    </p:spTree>
    <p:extLst>
      <p:ext uri="{BB962C8B-B14F-4D97-AF65-F5344CB8AC3E}">
        <p14:creationId xmlns:p14="http://schemas.microsoft.com/office/powerpoint/2010/main" val="41377491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768096"/>
          </a:xfrm>
          <a:prstGeom prst="rect">
            <a:avLst/>
          </a:prstGeom>
          <a:solidFill>
            <a:srgbClr val="E4EEF8"/>
          </a:solidFill>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33629" y="903910"/>
            <a:ext cx="8734806" cy="536521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8449056" y="0"/>
            <a:ext cx="694944" cy="768097"/>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fld id="{9CD0E250-A5DA-0841-BFF2-7FB9BFC0C249}" type="slidenum">
              <a:rPr lang="en-GB" smtClean="0"/>
              <a:pPr>
                <a:defRPr/>
              </a:pPr>
              <a:t>‹#›</a:t>
            </a:fld>
            <a:endParaRPr lang="en-GB"/>
          </a:p>
        </p:txBody>
      </p:sp>
    </p:spTree>
    <p:extLst>
      <p:ext uri="{BB962C8B-B14F-4D97-AF65-F5344CB8AC3E}">
        <p14:creationId xmlns:p14="http://schemas.microsoft.com/office/powerpoint/2010/main" val="7675312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0" eaLnBrk="1" latinLnBrk="0" hangingPunct="1">
        <a:lnSpc>
          <a:spcPct val="90000"/>
        </a:lnSpc>
        <a:spcBef>
          <a:spcPct val="0"/>
        </a:spcBef>
        <a:buNone/>
        <a:defRPr sz="3200" kern="1200">
          <a:solidFill>
            <a:schemeClr val="tx1"/>
          </a:solidFill>
          <a:effectLst/>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1" Type="http://schemas.openxmlformats.org/officeDocument/2006/relationships/slideLayout" Target="../slideLayouts/slideLayout3.xml"/><Relationship Id="rId2" Type="http://schemas.openxmlformats.org/officeDocument/2006/relationships/hyperlink" Target="http://ghi.epfl.ch/"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png"/><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png"/><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 Id="rId3" Type="http://schemas.openxmlformats.org/officeDocument/2006/relationships/comments" Target="../comments/commen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0.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1.png"/><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4" Type="http://schemas.openxmlformats.org/officeDocument/2006/relationships/image" Target="../media/image15.jpg"/><Relationship Id="rId5" Type="http://schemas.openxmlformats.org/officeDocument/2006/relationships/image" Target="../media/image16.png"/><Relationship Id="rId1" Type="http://schemas.microsoft.com/office/2007/relationships/media" Target="../media/media1.mp4"/><Relationship Id="rId2" Type="http://schemas.openxmlformats.org/officeDocument/2006/relationships/video" Target="../media/media1.mp4"/></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7.jp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comments" Target="../comments/comment2.xml"/><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jpg"/><Relationship Id="rId3" Type="http://schemas.openxmlformats.org/officeDocument/2006/relationships/image" Target="../media/image28.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9.png"/><Relationship Id="rId3" Type="http://schemas.openxmlformats.org/officeDocument/2006/relationships/comments" Target="../comments/commen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0.jpg"/><Relationship Id="rId3" Type="http://schemas.openxmlformats.org/officeDocument/2006/relationships/comments" Target="../comments/comment4.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4" Type="http://schemas.openxmlformats.org/officeDocument/2006/relationships/image" Target="../media/image33.jpg"/><Relationship Id="rId1" Type="http://schemas.openxmlformats.org/officeDocument/2006/relationships/slideLayout" Target="../slideLayouts/slideLayout2.xml"/><Relationship Id="rId2" Type="http://schemas.openxmlformats.org/officeDocument/2006/relationships/image" Target="../media/image31.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E4EAB7B-F506-4A51-9C69-1EB5ECC4C945}"/>
              </a:ext>
            </a:extLst>
          </p:cNvPr>
          <p:cNvSpPr>
            <a:spLocks noGrp="1"/>
          </p:cNvSpPr>
          <p:nvPr>
            <p:ph type="title"/>
          </p:nvPr>
        </p:nvSpPr>
        <p:spPr>
          <a:xfrm>
            <a:off x="0" y="1559027"/>
            <a:ext cx="9144000" cy="2533077"/>
          </a:xfrm>
        </p:spPr>
        <p:txBody>
          <a:bodyPr/>
          <a:lstStyle/>
          <a:p>
            <a:r>
              <a:rPr lang="en-GB" dirty="0"/>
              <a:t>VI. </a:t>
            </a:r>
            <a:br>
              <a:rPr lang="en-GB" dirty="0"/>
            </a:br>
            <a:r>
              <a:rPr lang="en-GB" dirty="0"/>
              <a:t>T cell effector response</a:t>
            </a:r>
          </a:p>
        </p:txBody>
      </p:sp>
      <p:sp>
        <p:nvSpPr>
          <p:cNvPr id="3" name="Text Placeholder 2">
            <a:extLst>
              <a:ext uri="{FF2B5EF4-FFF2-40B4-BE49-F238E27FC236}">
                <a16:creationId xmlns:a16="http://schemas.microsoft.com/office/drawing/2014/main" xmlns="" id="{0DAF988E-B4CC-48DD-A483-1558B5006B7D}"/>
              </a:ext>
            </a:extLst>
          </p:cNvPr>
          <p:cNvSpPr>
            <a:spLocks noGrp="1"/>
          </p:cNvSpPr>
          <p:nvPr>
            <p:ph type="body" idx="1"/>
          </p:nvPr>
        </p:nvSpPr>
        <p:spPr>
          <a:xfrm>
            <a:off x="623888" y="4340352"/>
            <a:ext cx="7886700" cy="2389632"/>
          </a:xfrm>
        </p:spPr>
        <p:txBody>
          <a:bodyPr>
            <a:normAutofit/>
          </a:bodyPr>
          <a:lstStyle/>
          <a:p>
            <a:pPr marL="342900" indent="-342900" algn="ctr"/>
            <a:r>
              <a:rPr lang="sv-SE" sz="1800" dirty="0"/>
              <a:t>by Bruno Lemaitre, </a:t>
            </a:r>
          </a:p>
          <a:p>
            <a:pPr marL="342900" indent="-342900" algn="ctr"/>
            <a:r>
              <a:rPr lang="sv-SE" sz="1800" dirty="0"/>
              <a:t>Ecole Polytechnique Fédérale de Lausanne</a:t>
            </a:r>
          </a:p>
          <a:p>
            <a:pPr marL="342900" indent="-342900" algn="ctr"/>
            <a:r>
              <a:rPr lang="fr-FR" sz="1800" dirty="0">
                <a:solidFill>
                  <a:srgbClr val="000000"/>
                </a:solidFill>
              </a:rPr>
              <a:t>Web: </a:t>
            </a:r>
            <a:r>
              <a:rPr lang="fr-FR" sz="1800" dirty="0">
                <a:solidFill>
                  <a:srgbClr val="000000"/>
                </a:solidFill>
                <a:hlinkClick r:id="rId2"/>
              </a:rPr>
              <a:t>http://ghi.epfl.ch</a:t>
            </a:r>
            <a:r>
              <a:rPr lang="fr-FR" sz="1800" dirty="0">
                <a:solidFill>
                  <a:srgbClr val="000000"/>
                </a:solidFill>
              </a:rPr>
              <a:t> </a:t>
            </a:r>
          </a:p>
          <a:p>
            <a:endParaRPr lang="en-GB" dirty="0"/>
          </a:p>
        </p:txBody>
      </p:sp>
      <p:pic>
        <p:nvPicPr>
          <p:cNvPr id="4" name="Picture 3">
            <a:extLst>
              <a:ext uri="{FF2B5EF4-FFF2-40B4-BE49-F238E27FC236}">
                <a16:creationId xmlns:a16="http://schemas.microsoft.com/office/drawing/2014/main" xmlns="" id="{0084D9D5-0A21-4742-994C-74AC61EE4B36}"/>
              </a:ext>
            </a:extLst>
          </p:cNvPr>
          <p:cNvPicPr>
            <a:picLocks noChangeAspect="1"/>
          </p:cNvPicPr>
          <p:nvPr/>
        </p:nvPicPr>
        <p:blipFill>
          <a:blip r:embed="rId3"/>
          <a:stretch>
            <a:fillRect/>
          </a:stretch>
        </p:blipFill>
        <p:spPr>
          <a:xfrm>
            <a:off x="7308304" y="116632"/>
            <a:ext cx="8855968" cy="1194147"/>
          </a:xfrm>
          <a:prstGeom prst="rect">
            <a:avLst/>
          </a:prstGeom>
        </p:spPr>
      </p:pic>
      <p:pic>
        <p:nvPicPr>
          <p:cNvPr id="5" name="Picture 4">
            <a:extLst>
              <a:ext uri="{FF2B5EF4-FFF2-40B4-BE49-F238E27FC236}">
                <a16:creationId xmlns:a16="http://schemas.microsoft.com/office/drawing/2014/main" xmlns="" id="{F738D2B3-3E9F-45E5-862F-8631BFDE40F2}"/>
              </a:ext>
            </a:extLst>
          </p:cNvPr>
          <p:cNvPicPr>
            <a:picLocks noChangeAspect="1"/>
          </p:cNvPicPr>
          <p:nvPr/>
        </p:nvPicPr>
        <p:blipFill>
          <a:blip r:embed="rId4"/>
          <a:stretch>
            <a:fillRect/>
          </a:stretch>
        </p:blipFill>
        <p:spPr>
          <a:xfrm>
            <a:off x="0" y="0"/>
            <a:ext cx="2494071" cy="1196752"/>
          </a:xfrm>
          <a:prstGeom prst="rect">
            <a:avLst/>
          </a:prstGeom>
        </p:spPr>
      </p:pic>
    </p:spTree>
    <p:extLst>
      <p:ext uri="{BB962C8B-B14F-4D97-AF65-F5344CB8AC3E}">
        <p14:creationId xmlns:p14="http://schemas.microsoft.com/office/powerpoint/2010/main" val="3545070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912" y="451104"/>
            <a:ext cx="2949178" cy="1600200"/>
          </a:xfrm>
        </p:spPr>
        <p:txBody>
          <a:bodyPr>
            <a:normAutofit/>
          </a:bodyPr>
          <a:lstStyle/>
          <a:p>
            <a:r>
              <a:rPr lang="en-GB" dirty="0"/>
              <a:t>Outline</a:t>
            </a:r>
          </a:p>
        </p:txBody>
      </p:sp>
      <p:sp>
        <p:nvSpPr>
          <p:cNvPr id="3" name="Content Placeholder 2"/>
          <p:cNvSpPr>
            <a:spLocks noGrp="1"/>
          </p:cNvSpPr>
          <p:nvPr>
            <p:ph idx="1"/>
          </p:nvPr>
        </p:nvSpPr>
        <p:spPr>
          <a:xfrm>
            <a:off x="1278302" y="2487042"/>
            <a:ext cx="7542170" cy="3750269"/>
          </a:xfrm>
        </p:spPr>
        <p:txBody>
          <a:bodyPr>
            <a:noAutofit/>
          </a:bodyPr>
          <a:lstStyle/>
          <a:p>
            <a:pPr marL="0" indent="0">
              <a:buNone/>
            </a:pPr>
            <a:r>
              <a:rPr lang="en-GB" sz="2400" dirty="0"/>
              <a:t>Introduction: 2 types of cell-mediated immune responses</a:t>
            </a:r>
          </a:p>
          <a:p>
            <a:pPr marL="0" indent="0">
              <a:buNone/>
            </a:pPr>
            <a:r>
              <a:rPr lang="en-GB" sz="2400" dirty="0"/>
              <a:t>VI-1	General characteristics of T cells</a:t>
            </a:r>
          </a:p>
          <a:p>
            <a:pPr marL="0" indent="0">
              <a:buNone/>
            </a:pPr>
            <a:r>
              <a:rPr lang="en-GB" sz="2400" dirty="0"/>
              <a:t>VI-2	CD4 effector T cells</a:t>
            </a:r>
          </a:p>
          <a:p>
            <a:pPr marL="0" indent="0">
              <a:buNone/>
            </a:pPr>
            <a:r>
              <a:rPr lang="en-GB" sz="2400" dirty="0"/>
              <a:t>VI-3	CD8 effector T cells (CTLs)</a:t>
            </a:r>
          </a:p>
          <a:p>
            <a:pPr marL="0" indent="0">
              <a:buNone/>
            </a:pPr>
            <a:r>
              <a:rPr lang="en-GB" sz="2400" dirty="0"/>
              <a:t>VI-4	End of T cell effector response</a:t>
            </a:r>
          </a:p>
          <a:p>
            <a:pPr marL="0" indent="0">
              <a:buNone/>
            </a:pPr>
            <a:r>
              <a:rPr lang="en-GB" sz="2400" dirty="0"/>
              <a:t>VI-5	Evasion of T cell-mediated immunity</a:t>
            </a:r>
            <a:endParaRPr lang="en-GB" sz="1800" dirty="0"/>
          </a:p>
        </p:txBody>
      </p:sp>
    </p:spTree>
    <p:extLst>
      <p:ext uri="{BB962C8B-B14F-4D97-AF65-F5344CB8AC3E}">
        <p14:creationId xmlns:p14="http://schemas.microsoft.com/office/powerpoint/2010/main" val="3164284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14E9EF-6420-4C73-92D2-2FBF0620FDFA}"/>
              </a:ext>
            </a:extLst>
          </p:cNvPr>
          <p:cNvSpPr>
            <a:spLocks noGrp="1"/>
          </p:cNvSpPr>
          <p:nvPr>
            <p:ph type="title"/>
          </p:nvPr>
        </p:nvSpPr>
        <p:spPr/>
        <p:txBody>
          <a:bodyPr>
            <a:normAutofit/>
          </a:bodyPr>
          <a:lstStyle/>
          <a:p>
            <a:r>
              <a:rPr lang="en-GB" dirty="0"/>
              <a:t>2 main types of T cell-mediated immunity</a:t>
            </a:r>
            <a:endParaRPr lang="fr-CH" dirty="0"/>
          </a:p>
        </p:txBody>
      </p:sp>
      <p:sp>
        <p:nvSpPr>
          <p:cNvPr id="3" name="Content Placeholder 2">
            <a:extLst>
              <a:ext uri="{FF2B5EF4-FFF2-40B4-BE49-F238E27FC236}">
                <a16:creationId xmlns:a16="http://schemas.microsoft.com/office/drawing/2014/main" xmlns="" id="{BF691DD0-F61C-4B04-9CAA-11A604F31B50}"/>
              </a:ext>
            </a:extLst>
          </p:cNvPr>
          <p:cNvSpPr>
            <a:spLocks noGrp="1"/>
          </p:cNvSpPr>
          <p:nvPr>
            <p:ph sz="half" idx="1"/>
          </p:nvPr>
        </p:nvSpPr>
        <p:spPr>
          <a:xfrm>
            <a:off x="0" y="1576865"/>
            <a:ext cx="3886200" cy="4351338"/>
          </a:xfrm>
        </p:spPr>
        <p:txBody>
          <a:bodyPr>
            <a:normAutofit/>
          </a:bodyPr>
          <a:lstStyle/>
          <a:p>
            <a:r>
              <a:rPr lang="fr-CH" sz="2000" b="1" dirty="0"/>
              <a:t>CD4+ helper T </a:t>
            </a:r>
            <a:r>
              <a:rPr lang="fr-CH" sz="2000" b="1" dirty="0" err="1"/>
              <a:t>cells</a:t>
            </a:r>
            <a:r>
              <a:rPr lang="fr-CH" sz="2000" b="1" dirty="0"/>
              <a:t> (Th) </a:t>
            </a:r>
            <a:r>
              <a:rPr lang="fr-CH" sz="2000" dirty="0" err="1"/>
              <a:t>activate</a:t>
            </a:r>
            <a:r>
              <a:rPr lang="fr-CH" sz="2000" dirty="0"/>
              <a:t> phagocytes to destroy microbes </a:t>
            </a:r>
            <a:r>
              <a:rPr lang="fr-CH" sz="2000" dirty="0" err="1"/>
              <a:t>residing</a:t>
            </a:r>
            <a:r>
              <a:rPr lang="fr-CH" sz="2000" dirty="0"/>
              <a:t> in the </a:t>
            </a:r>
            <a:r>
              <a:rPr lang="fr-CH" sz="2000" dirty="0" err="1"/>
              <a:t>vesicles</a:t>
            </a:r>
            <a:r>
              <a:rPr lang="fr-CH" sz="2000" dirty="0"/>
              <a:t> of </a:t>
            </a:r>
            <a:r>
              <a:rPr lang="fr-CH" sz="2000" dirty="0" err="1"/>
              <a:t>these</a:t>
            </a:r>
            <a:r>
              <a:rPr lang="fr-CH" sz="2000" dirty="0"/>
              <a:t> phagocytes.</a:t>
            </a:r>
          </a:p>
          <a:p>
            <a:pPr marL="0" indent="0">
              <a:buNone/>
            </a:pPr>
            <a:endParaRPr lang="fr-CH" sz="2000" dirty="0"/>
          </a:p>
          <a:p>
            <a:r>
              <a:rPr lang="fr-CH" sz="2000" b="1" dirty="0"/>
              <a:t>CD8+ </a:t>
            </a:r>
            <a:r>
              <a:rPr lang="fr-CH" sz="2000" b="1" dirty="0" err="1"/>
              <a:t>cytotoxic</a:t>
            </a:r>
            <a:r>
              <a:rPr lang="fr-CH" sz="2000" b="1" dirty="0"/>
              <a:t> T </a:t>
            </a:r>
            <a:r>
              <a:rPr lang="fr-CH" sz="2000" b="1" dirty="0" err="1"/>
              <a:t>cells</a:t>
            </a:r>
            <a:r>
              <a:rPr lang="fr-CH" sz="2000" b="1" dirty="0"/>
              <a:t> (</a:t>
            </a:r>
            <a:r>
              <a:rPr lang="fr-CH" sz="2000" b="1" dirty="0" err="1"/>
              <a:t>CTLs</a:t>
            </a:r>
            <a:r>
              <a:rPr lang="fr-CH" sz="2000" b="1" dirty="0"/>
              <a:t>) </a:t>
            </a:r>
            <a:r>
              <a:rPr lang="fr-CH" sz="2000" dirty="0" err="1"/>
              <a:t>kill</a:t>
            </a:r>
            <a:r>
              <a:rPr lang="fr-CH" sz="2000" dirty="0"/>
              <a:t> </a:t>
            </a:r>
            <a:r>
              <a:rPr lang="fr-CH" sz="2000" dirty="0" err="1"/>
              <a:t>any</a:t>
            </a:r>
            <a:r>
              <a:rPr lang="fr-CH" sz="2000" dirty="0"/>
              <a:t> </a:t>
            </a:r>
            <a:r>
              <a:rPr lang="fr-CH" sz="2000" dirty="0" err="1"/>
              <a:t>cell</a:t>
            </a:r>
            <a:r>
              <a:rPr lang="fr-CH" sz="2000" dirty="0"/>
              <a:t> </a:t>
            </a:r>
            <a:r>
              <a:rPr lang="fr-CH" sz="2000" dirty="0" err="1"/>
              <a:t>containing</a:t>
            </a:r>
            <a:r>
              <a:rPr lang="fr-CH" sz="2000" dirty="0"/>
              <a:t> microbes or </a:t>
            </a:r>
            <a:r>
              <a:rPr lang="fr-CH" sz="2000" dirty="0" err="1"/>
              <a:t>microbial</a:t>
            </a:r>
            <a:r>
              <a:rPr lang="fr-CH" sz="2000" dirty="0"/>
              <a:t> </a:t>
            </a:r>
            <a:r>
              <a:rPr lang="fr-CH" sz="2000" dirty="0" err="1"/>
              <a:t>proteins</a:t>
            </a:r>
            <a:r>
              <a:rPr lang="fr-CH" sz="2000" dirty="0"/>
              <a:t> in the </a:t>
            </a:r>
            <a:r>
              <a:rPr lang="fr-CH" sz="2000" dirty="0" err="1"/>
              <a:t>cytoplasm</a:t>
            </a:r>
            <a:r>
              <a:rPr lang="fr-CH" sz="2000" dirty="0"/>
              <a:t>, </a:t>
            </a:r>
            <a:r>
              <a:rPr lang="fr-CH" sz="2000" dirty="0" err="1"/>
              <a:t>thereby</a:t>
            </a:r>
            <a:r>
              <a:rPr lang="fr-CH" sz="2000" dirty="0"/>
              <a:t> </a:t>
            </a:r>
            <a:r>
              <a:rPr lang="fr-CH" sz="2000" dirty="0" err="1"/>
              <a:t>eliminating</a:t>
            </a:r>
            <a:r>
              <a:rPr lang="fr-CH" sz="2000" dirty="0"/>
              <a:t> the </a:t>
            </a:r>
            <a:r>
              <a:rPr lang="fr-CH" sz="2000" dirty="0" err="1"/>
              <a:t>reservoir</a:t>
            </a:r>
            <a:r>
              <a:rPr lang="fr-CH" sz="2000" dirty="0"/>
              <a:t> of infection.</a:t>
            </a:r>
          </a:p>
          <a:p>
            <a:endParaRPr lang="fr-CH" sz="2000" dirty="0"/>
          </a:p>
        </p:txBody>
      </p:sp>
      <p:pic>
        <p:nvPicPr>
          <p:cNvPr id="5" name="Content Placeholder 4">
            <a:extLst>
              <a:ext uri="{FF2B5EF4-FFF2-40B4-BE49-F238E27FC236}">
                <a16:creationId xmlns:a16="http://schemas.microsoft.com/office/drawing/2014/main" xmlns="" id="{67CA1267-6F85-4FC0-BFC2-C05CEC0F6D10}"/>
              </a:ext>
            </a:extLst>
          </p:cNvPr>
          <p:cNvPicPr>
            <a:picLocks noGrp="1" noChangeAspect="1"/>
          </p:cNvPicPr>
          <p:nvPr>
            <p:ph sz="half" idx="2"/>
          </p:nvPr>
        </p:nvPicPr>
        <p:blipFill>
          <a:blip r:embed="rId2"/>
          <a:stretch>
            <a:fillRect/>
          </a:stretch>
        </p:blipFill>
        <p:spPr>
          <a:xfrm>
            <a:off x="3985984" y="1576865"/>
            <a:ext cx="5172532" cy="4848859"/>
          </a:xfrm>
          <a:prstGeom prst="rect">
            <a:avLst/>
          </a:prstGeom>
        </p:spPr>
      </p:pic>
      <p:sp>
        <p:nvSpPr>
          <p:cNvPr id="6" name="TextBox 5">
            <a:extLst>
              <a:ext uri="{FF2B5EF4-FFF2-40B4-BE49-F238E27FC236}">
                <a16:creationId xmlns:a16="http://schemas.microsoft.com/office/drawing/2014/main" xmlns="" id="{201202BC-D66D-43D9-8477-3DF704A67339}"/>
              </a:ext>
            </a:extLst>
          </p:cNvPr>
          <p:cNvSpPr txBox="1"/>
          <p:nvPr/>
        </p:nvSpPr>
        <p:spPr>
          <a:xfrm>
            <a:off x="0" y="6557451"/>
            <a:ext cx="3702809" cy="276999"/>
          </a:xfrm>
          <a:prstGeom prst="rect">
            <a:avLst/>
          </a:prstGeom>
          <a:noFill/>
        </p:spPr>
        <p:txBody>
          <a:bodyPr wrap="none" rtlCol="0">
            <a:spAutoFit/>
          </a:bodyPr>
          <a:lstStyle/>
          <a:p>
            <a:r>
              <a:rPr lang="en-US" sz="1200" b="0" i="1" dirty="0">
                <a:latin typeface="+mj-lt"/>
              </a:rPr>
              <a:t>Adapted from Abbas, </a:t>
            </a:r>
            <a:r>
              <a:rPr lang="en-US" sz="1200" i="1" dirty="0">
                <a:latin typeface="+mj-lt"/>
              </a:rPr>
              <a:t>Ce</a:t>
            </a:r>
            <a:r>
              <a:rPr lang="en-US" sz="1200" b="0" i="1" dirty="0">
                <a:latin typeface="+mj-lt"/>
              </a:rPr>
              <a:t>llular and Molecular Immunology</a:t>
            </a:r>
          </a:p>
        </p:txBody>
      </p:sp>
    </p:spTree>
    <p:extLst>
      <p:ext uri="{BB962C8B-B14F-4D97-AF65-F5344CB8AC3E}">
        <p14:creationId xmlns:p14="http://schemas.microsoft.com/office/powerpoint/2010/main" val="2328106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1746261"/>
          </a:xfrm>
        </p:spPr>
        <p:txBody>
          <a:bodyPr>
            <a:normAutofit fontScale="90000"/>
          </a:bodyPr>
          <a:lstStyle/>
          <a:p>
            <a:r>
              <a:rPr lang="en-GB" sz="3600" dirty="0"/>
              <a:t/>
            </a:r>
            <a:br>
              <a:rPr lang="en-GB" sz="3600" dirty="0"/>
            </a:br>
            <a:r>
              <a:rPr lang="en-GB" sz="3600" dirty="0"/>
              <a:t>VI-1</a:t>
            </a:r>
            <a:br>
              <a:rPr lang="en-GB" sz="3600" dirty="0"/>
            </a:br>
            <a:r>
              <a:rPr lang="en-GB" sz="3600" dirty="0"/>
              <a:t>General characteristics of T cells</a:t>
            </a:r>
            <a:br>
              <a:rPr lang="en-GB" sz="3600" dirty="0"/>
            </a:br>
            <a:endParaRPr lang="en-GB" sz="3600" dirty="0"/>
          </a:p>
        </p:txBody>
      </p:sp>
    </p:spTree>
    <p:extLst>
      <p:ext uri="{BB962C8B-B14F-4D97-AF65-F5344CB8AC3E}">
        <p14:creationId xmlns:p14="http://schemas.microsoft.com/office/powerpoint/2010/main" val="39477604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DD5464-4218-47F6-B90F-BAE679A47175}"/>
              </a:ext>
            </a:extLst>
          </p:cNvPr>
          <p:cNvSpPr>
            <a:spLocks noGrp="1"/>
          </p:cNvSpPr>
          <p:nvPr>
            <p:ph type="title"/>
          </p:nvPr>
        </p:nvSpPr>
        <p:spPr/>
        <p:txBody>
          <a:bodyPr/>
          <a:lstStyle/>
          <a:p>
            <a:r>
              <a:rPr lang="fr-CH"/>
              <a:t>Antigen recognition and Adhesion</a:t>
            </a:r>
            <a:endParaRPr lang="fr-CH" dirty="0"/>
          </a:p>
        </p:txBody>
      </p:sp>
      <p:sp>
        <p:nvSpPr>
          <p:cNvPr id="3" name="Content Placeholder 2">
            <a:extLst>
              <a:ext uri="{FF2B5EF4-FFF2-40B4-BE49-F238E27FC236}">
                <a16:creationId xmlns:a16="http://schemas.microsoft.com/office/drawing/2014/main" xmlns="" id="{7F658054-13D4-411F-B5CB-097F0A065CD8}"/>
              </a:ext>
            </a:extLst>
          </p:cNvPr>
          <p:cNvSpPr>
            <a:spLocks noGrp="1"/>
          </p:cNvSpPr>
          <p:nvPr>
            <p:ph sz="half" idx="1"/>
          </p:nvPr>
        </p:nvSpPr>
        <p:spPr>
          <a:xfrm>
            <a:off x="107504" y="1052736"/>
            <a:ext cx="4320480" cy="4351338"/>
          </a:xfrm>
        </p:spPr>
        <p:txBody>
          <a:bodyPr>
            <a:noAutofit/>
          </a:bodyPr>
          <a:lstStyle/>
          <a:p>
            <a:r>
              <a:rPr lang="en-GB" sz="2000" dirty="0"/>
              <a:t>T cells </a:t>
            </a:r>
            <a:r>
              <a:rPr lang="en-GB" sz="2000" b="1" dirty="0"/>
              <a:t>recognize protein antigens</a:t>
            </a:r>
            <a:r>
              <a:rPr lang="en-GB" sz="2000" dirty="0"/>
              <a:t> at two stages: </a:t>
            </a:r>
          </a:p>
          <a:p>
            <a:pPr lvl="1">
              <a:buFont typeface="Courier New" panose="02070309020205020404" pitchFamily="49" charset="0"/>
              <a:buChar char="o"/>
            </a:pPr>
            <a:r>
              <a:rPr lang="en-GB" sz="1800" b="1" dirty="0"/>
              <a:t>naive T cells </a:t>
            </a:r>
            <a:r>
              <a:rPr lang="en-GB" sz="1800" dirty="0"/>
              <a:t>recognize antigens in lymphoid tissues and respond by proliferating and by differentiating into effector cells</a:t>
            </a:r>
          </a:p>
          <a:p>
            <a:pPr lvl="1">
              <a:buFont typeface="Courier New" panose="02070309020205020404" pitchFamily="49" charset="0"/>
              <a:buChar char="o"/>
            </a:pPr>
            <a:r>
              <a:rPr lang="en-GB" sz="1800" b="1" dirty="0"/>
              <a:t>effector T cells </a:t>
            </a:r>
            <a:r>
              <a:rPr lang="en-GB" sz="1800" dirty="0"/>
              <a:t>recognize the same antigens anywhere in the body and respond by eliminating these microbes</a:t>
            </a:r>
          </a:p>
          <a:p>
            <a:r>
              <a:rPr lang="en-GB" sz="2000" dirty="0"/>
              <a:t>Effector T cells increase cell surface expression of </a:t>
            </a:r>
            <a:r>
              <a:rPr lang="en-GB" sz="2000" b="1" dirty="0"/>
              <a:t>cell adhesion molecules</a:t>
            </a:r>
            <a:r>
              <a:rPr lang="en-GB" sz="2000" dirty="0"/>
              <a:t> to allow greater and prolonged interaction with </a:t>
            </a:r>
          </a:p>
          <a:p>
            <a:pPr lvl="1">
              <a:buFont typeface="Courier New" panose="02070309020205020404" pitchFamily="49" charset="0"/>
              <a:buChar char="o"/>
            </a:pPr>
            <a:r>
              <a:rPr lang="en-GB" sz="1800" dirty="0"/>
              <a:t>APCs for CD4+ Th cells </a:t>
            </a:r>
          </a:p>
          <a:p>
            <a:pPr lvl="1">
              <a:buFont typeface="Courier New" panose="02070309020205020404" pitchFamily="49" charset="0"/>
              <a:buChar char="o"/>
            </a:pPr>
            <a:r>
              <a:rPr lang="en-GB" sz="1800" dirty="0"/>
              <a:t>Target cells for CD8+ CTLs</a:t>
            </a:r>
          </a:p>
          <a:p>
            <a:pPr marL="0" indent="0">
              <a:buNone/>
            </a:pPr>
            <a:endParaRPr lang="fr-CH" sz="2000" dirty="0"/>
          </a:p>
        </p:txBody>
      </p:sp>
      <p:pic>
        <p:nvPicPr>
          <p:cNvPr id="8" name="Picture 7">
            <a:extLst>
              <a:ext uri="{FF2B5EF4-FFF2-40B4-BE49-F238E27FC236}">
                <a16:creationId xmlns:a16="http://schemas.microsoft.com/office/drawing/2014/main" xmlns="" id="{0536E663-7CD6-45F2-BA5C-0506EE111516}"/>
              </a:ext>
            </a:extLst>
          </p:cNvPr>
          <p:cNvPicPr>
            <a:picLocks noChangeAspect="1"/>
          </p:cNvPicPr>
          <p:nvPr/>
        </p:nvPicPr>
        <p:blipFill rotWithShape="1">
          <a:blip r:embed="rId2"/>
          <a:srcRect l="9596" r="9596" b="11711"/>
          <a:stretch/>
        </p:blipFill>
        <p:spPr>
          <a:xfrm>
            <a:off x="4667216" y="3785648"/>
            <a:ext cx="4032449" cy="2736303"/>
          </a:xfrm>
          <a:prstGeom prst="rect">
            <a:avLst/>
          </a:prstGeom>
        </p:spPr>
      </p:pic>
      <p:pic>
        <p:nvPicPr>
          <p:cNvPr id="9" name="Picture 8">
            <a:extLst>
              <a:ext uri="{FF2B5EF4-FFF2-40B4-BE49-F238E27FC236}">
                <a16:creationId xmlns:a16="http://schemas.microsoft.com/office/drawing/2014/main" xmlns="" id="{C92D05B7-612B-41CD-9473-9882637A8561}"/>
              </a:ext>
            </a:extLst>
          </p:cNvPr>
          <p:cNvPicPr>
            <a:picLocks noChangeAspect="1"/>
          </p:cNvPicPr>
          <p:nvPr/>
        </p:nvPicPr>
        <p:blipFill rotWithShape="1">
          <a:blip r:embed="rId3"/>
          <a:srcRect l="6059" t="4763" r="9111" b="12310"/>
          <a:stretch/>
        </p:blipFill>
        <p:spPr>
          <a:xfrm>
            <a:off x="4644008" y="1052736"/>
            <a:ext cx="4032448" cy="2448273"/>
          </a:xfrm>
          <a:prstGeom prst="rect">
            <a:avLst/>
          </a:prstGeom>
        </p:spPr>
      </p:pic>
    </p:spTree>
    <p:extLst>
      <p:ext uri="{BB962C8B-B14F-4D97-AF65-F5344CB8AC3E}">
        <p14:creationId xmlns:p14="http://schemas.microsoft.com/office/powerpoint/2010/main" val="41154362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DD5464-4218-47F6-B90F-BAE679A47175}"/>
              </a:ext>
            </a:extLst>
          </p:cNvPr>
          <p:cNvSpPr>
            <a:spLocks noGrp="1"/>
          </p:cNvSpPr>
          <p:nvPr>
            <p:ph type="title"/>
          </p:nvPr>
        </p:nvSpPr>
        <p:spPr/>
        <p:txBody>
          <a:bodyPr/>
          <a:lstStyle/>
          <a:p>
            <a:r>
              <a:rPr lang="fr-CH" dirty="0"/>
              <a:t>Migration and </a:t>
            </a:r>
            <a:r>
              <a:rPr lang="fr-CH" dirty="0" err="1"/>
              <a:t>effector</a:t>
            </a:r>
            <a:r>
              <a:rPr lang="fr-CH" dirty="0"/>
              <a:t> </a:t>
            </a:r>
            <a:r>
              <a:rPr lang="fr-CH" dirty="0" err="1"/>
              <a:t>molecules</a:t>
            </a:r>
            <a:endParaRPr lang="fr-CH" dirty="0"/>
          </a:p>
        </p:txBody>
      </p:sp>
      <p:sp>
        <p:nvSpPr>
          <p:cNvPr id="3" name="Content Placeholder 2">
            <a:extLst>
              <a:ext uri="{FF2B5EF4-FFF2-40B4-BE49-F238E27FC236}">
                <a16:creationId xmlns:a16="http://schemas.microsoft.com/office/drawing/2014/main" xmlns="" id="{7F658054-13D4-411F-B5CB-097F0A065CD8}"/>
              </a:ext>
            </a:extLst>
          </p:cNvPr>
          <p:cNvSpPr>
            <a:spLocks noGrp="1"/>
          </p:cNvSpPr>
          <p:nvPr>
            <p:ph sz="half" idx="1"/>
          </p:nvPr>
        </p:nvSpPr>
        <p:spPr>
          <a:xfrm>
            <a:off x="107504" y="1052736"/>
            <a:ext cx="4824536" cy="4351338"/>
          </a:xfrm>
        </p:spPr>
        <p:txBody>
          <a:bodyPr>
            <a:noAutofit/>
          </a:bodyPr>
          <a:lstStyle/>
          <a:p>
            <a:r>
              <a:rPr lang="en-GB" sz="2000" dirty="0"/>
              <a:t>T cells alter their expression of lymphocyte </a:t>
            </a:r>
            <a:r>
              <a:rPr lang="en-GB" sz="2000" b="1" dirty="0"/>
              <a:t>homing receptors</a:t>
            </a:r>
            <a:r>
              <a:rPr lang="en-GB" sz="2000" dirty="0"/>
              <a:t>, allowing them to leave the  lymphoid organ where they were activated, enter peripheral tissues, and </a:t>
            </a:r>
            <a:r>
              <a:rPr lang="en-GB" sz="2000" b="1" dirty="0"/>
              <a:t>migrate</a:t>
            </a:r>
            <a:r>
              <a:rPr lang="en-GB" sz="2000" dirty="0"/>
              <a:t> to the site of pathogen entry or inflammation </a:t>
            </a:r>
          </a:p>
          <a:p>
            <a:endParaRPr lang="en-GB" sz="2000" dirty="0"/>
          </a:p>
          <a:p>
            <a:r>
              <a:rPr lang="en-GB" sz="2000" dirty="0"/>
              <a:t>Effector T cells express many </a:t>
            </a:r>
            <a:r>
              <a:rPr lang="en-GB" sz="2000" b="1" dirty="0"/>
              <a:t>membrane-bound receptors</a:t>
            </a:r>
            <a:r>
              <a:rPr lang="en-GB" sz="2000" dirty="0"/>
              <a:t> (e.g. </a:t>
            </a:r>
            <a:r>
              <a:rPr lang="en-GB" sz="2000" dirty="0" err="1"/>
              <a:t>FasL</a:t>
            </a:r>
            <a:r>
              <a:rPr lang="en-GB" sz="2000" dirty="0"/>
              <a:t>, CD40L</a:t>
            </a:r>
            <a:r>
              <a:rPr lang="el-GR" sz="2000" dirty="0"/>
              <a:t>β</a:t>
            </a:r>
            <a:r>
              <a:rPr lang="en-GB" sz="2000" dirty="0"/>
              <a:t>), </a:t>
            </a:r>
            <a:r>
              <a:rPr lang="en-GB" sz="2000" b="1" dirty="0"/>
              <a:t>cytokines</a:t>
            </a:r>
            <a:r>
              <a:rPr lang="en-GB" sz="2000" dirty="0"/>
              <a:t>, and </a:t>
            </a:r>
            <a:r>
              <a:rPr lang="en-GB" sz="2000" b="1" dirty="0"/>
              <a:t>enzymes </a:t>
            </a:r>
            <a:r>
              <a:rPr lang="en-GB" sz="2000" dirty="0"/>
              <a:t>that are absent in naïve T cells</a:t>
            </a:r>
            <a:endParaRPr lang="fr-CH" sz="2000" dirty="0"/>
          </a:p>
        </p:txBody>
      </p:sp>
      <p:pic>
        <p:nvPicPr>
          <p:cNvPr id="6" name="Picture 5">
            <a:extLst>
              <a:ext uri="{FF2B5EF4-FFF2-40B4-BE49-F238E27FC236}">
                <a16:creationId xmlns:a16="http://schemas.microsoft.com/office/drawing/2014/main" xmlns="" id="{A982DD57-BAD2-4C65-A414-BEA5E11012BC}"/>
              </a:ext>
            </a:extLst>
          </p:cNvPr>
          <p:cNvPicPr>
            <a:picLocks noChangeAspect="1"/>
          </p:cNvPicPr>
          <p:nvPr/>
        </p:nvPicPr>
        <p:blipFill rotWithShape="1">
          <a:blip r:embed="rId2"/>
          <a:srcRect l="10033" t="16182" r="63740" b="26023"/>
          <a:stretch/>
        </p:blipFill>
        <p:spPr>
          <a:xfrm>
            <a:off x="4927533" y="879121"/>
            <a:ext cx="1753908" cy="2396066"/>
          </a:xfrm>
          <a:prstGeom prst="rect">
            <a:avLst/>
          </a:prstGeom>
        </p:spPr>
      </p:pic>
      <p:pic>
        <p:nvPicPr>
          <p:cNvPr id="7" name="Picture 6">
            <a:extLst>
              <a:ext uri="{FF2B5EF4-FFF2-40B4-BE49-F238E27FC236}">
                <a16:creationId xmlns:a16="http://schemas.microsoft.com/office/drawing/2014/main" xmlns="" id="{4779F5A1-6592-4A1C-8287-0CF2D3A4EB50}"/>
              </a:ext>
            </a:extLst>
          </p:cNvPr>
          <p:cNvPicPr>
            <a:picLocks noChangeAspect="1"/>
          </p:cNvPicPr>
          <p:nvPr/>
        </p:nvPicPr>
        <p:blipFill rotWithShape="1">
          <a:blip r:embed="rId3"/>
          <a:srcRect l="1523" t="16144" r="1079" b="23895"/>
          <a:stretch/>
        </p:blipFill>
        <p:spPr>
          <a:xfrm>
            <a:off x="2569232" y="4331734"/>
            <a:ext cx="6517300" cy="2491909"/>
          </a:xfrm>
          <a:prstGeom prst="rect">
            <a:avLst/>
          </a:prstGeom>
        </p:spPr>
      </p:pic>
      <p:pic>
        <p:nvPicPr>
          <p:cNvPr id="10" name="Picture 9">
            <a:extLst>
              <a:ext uri="{FF2B5EF4-FFF2-40B4-BE49-F238E27FC236}">
                <a16:creationId xmlns:a16="http://schemas.microsoft.com/office/drawing/2014/main" xmlns="" id="{EB095D6C-28F7-4A6C-B35F-A0B5FCCEDA43}"/>
              </a:ext>
            </a:extLst>
          </p:cNvPr>
          <p:cNvPicPr>
            <a:picLocks noChangeAspect="1"/>
          </p:cNvPicPr>
          <p:nvPr/>
        </p:nvPicPr>
        <p:blipFill rotWithShape="1">
          <a:blip r:embed="rId2"/>
          <a:srcRect l="59824" t="16182" r="8275" b="26023"/>
          <a:stretch/>
        </p:blipFill>
        <p:spPr>
          <a:xfrm>
            <a:off x="7010669" y="879121"/>
            <a:ext cx="2133331" cy="2396066"/>
          </a:xfrm>
          <a:prstGeom prst="rect">
            <a:avLst/>
          </a:prstGeom>
        </p:spPr>
      </p:pic>
    </p:spTree>
    <p:extLst>
      <p:ext uri="{BB962C8B-B14F-4D97-AF65-F5344CB8AC3E}">
        <p14:creationId xmlns:p14="http://schemas.microsoft.com/office/powerpoint/2010/main" val="3810885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1746261"/>
          </a:xfrm>
        </p:spPr>
        <p:txBody>
          <a:bodyPr>
            <a:normAutofit/>
          </a:bodyPr>
          <a:lstStyle/>
          <a:p>
            <a:r>
              <a:rPr lang="en-GB" sz="3600" dirty="0"/>
              <a:t/>
            </a:r>
            <a:br>
              <a:rPr lang="en-GB" sz="3600" dirty="0"/>
            </a:br>
            <a:r>
              <a:rPr lang="en-GB" sz="3600" dirty="0"/>
              <a:t>VI-2</a:t>
            </a:r>
            <a:br>
              <a:rPr lang="en-GB" sz="3600" dirty="0"/>
            </a:br>
            <a:r>
              <a:rPr lang="en-GB" sz="3600" dirty="0"/>
              <a:t>CD4+ effector T cells</a:t>
            </a:r>
          </a:p>
        </p:txBody>
      </p:sp>
      <p:sp>
        <p:nvSpPr>
          <p:cNvPr id="3" name="Text Placeholder 2">
            <a:extLst>
              <a:ext uri="{FF2B5EF4-FFF2-40B4-BE49-F238E27FC236}">
                <a16:creationId xmlns:a16="http://schemas.microsoft.com/office/drawing/2014/main" xmlns="" id="{317720D6-A777-45A4-A853-542CDEAC74A2}"/>
              </a:ext>
            </a:extLst>
          </p:cNvPr>
          <p:cNvSpPr>
            <a:spLocks noGrp="1"/>
          </p:cNvSpPr>
          <p:nvPr>
            <p:ph type="body" idx="1"/>
          </p:nvPr>
        </p:nvSpPr>
        <p:spPr>
          <a:xfrm>
            <a:off x="623888" y="3528000"/>
            <a:ext cx="7886700" cy="2561651"/>
          </a:xfrm>
        </p:spPr>
        <p:txBody>
          <a:bodyPr>
            <a:normAutofit/>
          </a:bodyPr>
          <a:lstStyle/>
          <a:p>
            <a:pPr marL="342900" indent="-342900">
              <a:buFont typeface="Arial" panose="020B0604020202020204" pitchFamily="34" charset="0"/>
              <a:buChar char="•"/>
            </a:pPr>
            <a:r>
              <a:rPr lang="en-GB" dirty="0"/>
              <a:t>Role of Th1 T cells</a:t>
            </a:r>
          </a:p>
          <a:p>
            <a:pPr marL="342900" indent="-342900">
              <a:buFont typeface="Arial" panose="020B0604020202020204" pitchFamily="34" charset="0"/>
              <a:buChar char="•"/>
            </a:pPr>
            <a:r>
              <a:rPr lang="en-GB" dirty="0"/>
              <a:t>Role of Th2 T cells</a:t>
            </a:r>
          </a:p>
          <a:p>
            <a:pPr marL="342900" indent="-342900">
              <a:buFont typeface="Arial" panose="020B0604020202020204" pitchFamily="34" charset="0"/>
              <a:buChar char="•"/>
            </a:pPr>
            <a:r>
              <a:rPr lang="en-GB" dirty="0"/>
              <a:t>Th1 / Th2 balance</a:t>
            </a:r>
          </a:p>
          <a:p>
            <a:pPr marL="342900" indent="-342900">
              <a:buFont typeface="Arial" panose="020B0604020202020204" pitchFamily="34" charset="0"/>
              <a:buChar char="•"/>
            </a:pPr>
            <a:r>
              <a:rPr lang="en-GB" dirty="0"/>
              <a:t>Role of Th17 T cells</a:t>
            </a:r>
          </a:p>
          <a:p>
            <a:pPr marL="342900" indent="-342900">
              <a:buFont typeface="Arial" panose="020B0604020202020204" pitchFamily="34" charset="0"/>
              <a:buChar char="•"/>
            </a:pPr>
            <a:r>
              <a:rPr lang="en-GB" dirty="0"/>
              <a:t>Role of </a:t>
            </a:r>
            <a:r>
              <a:rPr lang="en-GB" dirty="0" err="1"/>
              <a:t>Treg</a:t>
            </a:r>
            <a:r>
              <a:rPr lang="en-GB" dirty="0"/>
              <a:t> T cells</a:t>
            </a:r>
          </a:p>
        </p:txBody>
      </p:sp>
    </p:spTree>
    <p:extLst>
      <p:ext uri="{BB962C8B-B14F-4D97-AF65-F5344CB8AC3E}">
        <p14:creationId xmlns:p14="http://schemas.microsoft.com/office/powerpoint/2010/main" val="503025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FD9492-62D4-4103-BC6B-4B6857C6FEA9}"/>
              </a:ext>
            </a:extLst>
          </p:cNvPr>
          <p:cNvSpPr>
            <a:spLocks noGrp="1"/>
          </p:cNvSpPr>
          <p:nvPr>
            <p:ph type="title"/>
          </p:nvPr>
        </p:nvSpPr>
        <p:spPr/>
        <p:txBody>
          <a:bodyPr/>
          <a:lstStyle/>
          <a:p>
            <a:r>
              <a:rPr lang="fr-CH" dirty="0"/>
              <a:t>Th1 T </a:t>
            </a:r>
            <a:r>
              <a:rPr lang="fr-CH" dirty="0" err="1"/>
              <a:t>cell</a:t>
            </a:r>
            <a:r>
              <a:rPr lang="fr-CH" dirty="0"/>
              <a:t> </a:t>
            </a:r>
            <a:r>
              <a:rPr lang="fr-CH" dirty="0" err="1"/>
              <a:t>response</a:t>
            </a:r>
            <a:r>
              <a:rPr lang="fr-CH" dirty="0"/>
              <a:t>: macrophage activation</a:t>
            </a:r>
          </a:p>
        </p:txBody>
      </p:sp>
      <p:sp>
        <p:nvSpPr>
          <p:cNvPr id="3" name="Content Placeholder 2">
            <a:extLst>
              <a:ext uri="{FF2B5EF4-FFF2-40B4-BE49-F238E27FC236}">
                <a16:creationId xmlns:a16="http://schemas.microsoft.com/office/drawing/2014/main" xmlns="" id="{27ACA679-5894-4F00-AEEA-C0FF341FEBAE}"/>
              </a:ext>
            </a:extLst>
          </p:cNvPr>
          <p:cNvSpPr>
            <a:spLocks noGrp="1"/>
          </p:cNvSpPr>
          <p:nvPr>
            <p:ph idx="1"/>
          </p:nvPr>
        </p:nvSpPr>
        <p:spPr>
          <a:xfrm>
            <a:off x="323527" y="4565984"/>
            <a:ext cx="8734806" cy="1037966"/>
          </a:xfrm>
        </p:spPr>
        <p:txBody>
          <a:bodyPr>
            <a:normAutofit fontScale="70000" lnSpcReduction="20000"/>
          </a:bodyPr>
          <a:lstStyle/>
          <a:p>
            <a:pPr marL="0" indent="0">
              <a:buNone/>
            </a:pPr>
            <a:r>
              <a:rPr lang="en-GB" dirty="0"/>
              <a:t>(A-B) In this experiment, a sample of lymphocytes or serum (a source of antibodies) was taken from a mouse that had previously been exposed to a sub-lethal dose of Listeria organisms (immune mouse) and transferred to a normal (naive) mouse, and the recipient of the "adoptive transfer" was challenged with the bacteria. The numbers of bacteria were measured in the spleen of the recipient mouse to determine if the transfer had conferred immunity. </a:t>
            </a:r>
            <a:endParaRPr lang="fr-CH" dirty="0"/>
          </a:p>
        </p:txBody>
      </p:sp>
      <p:pic>
        <p:nvPicPr>
          <p:cNvPr id="4" name="Image 2" descr="Dia_7.jpg">
            <a:extLst>
              <a:ext uri="{FF2B5EF4-FFF2-40B4-BE49-F238E27FC236}">
                <a16:creationId xmlns:a16="http://schemas.microsoft.com/office/drawing/2014/main" xmlns="" id="{BDD3BCDE-DECC-4958-9503-5096C3DA0A65}"/>
              </a:ext>
            </a:extLst>
          </p:cNvPr>
          <p:cNvPicPr>
            <a:picLocks noChangeAspect="1"/>
          </p:cNvPicPr>
          <p:nvPr/>
        </p:nvPicPr>
        <p:blipFill rotWithShape="1">
          <a:blip r:embed="rId2">
            <a:extLst>
              <a:ext uri="{28A0092B-C50C-407E-A947-70E740481C1C}">
                <a14:useLocalDpi xmlns:a14="http://schemas.microsoft.com/office/drawing/2010/main" val="0"/>
              </a:ext>
            </a:extLst>
          </a:blip>
          <a:srcRect t="857" b="50558"/>
          <a:stretch/>
        </p:blipFill>
        <p:spPr>
          <a:xfrm>
            <a:off x="298173" y="1530800"/>
            <a:ext cx="5689573" cy="2349667"/>
          </a:xfrm>
          <a:prstGeom prst="rect">
            <a:avLst/>
          </a:prstGeom>
        </p:spPr>
      </p:pic>
      <p:sp>
        <p:nvSpPr>
          <p:cNvPr id="5" name="Text Box 6">
            <a:extLst>
              <a:ext uri="{FF2B5EF4-FFF2-40B4-BE49-F238E27FC236}">
                <a16:creationId xmlns:a16="http://schemas.microsoft.com/office/drawing/2014/main" xmlns="" id="{B39BEED7-1824-41E9-8BEB-00BE6EE59EDE}"/>
              </a:ext>
            </a:extLst>
          </p:cNvPr>
          <p:cNvSpPr txBox="1">
            <a:spLocks noChangeArrowheads="1"/>
          </p:cNvSpPr>
          <p:nvPr/>
        </p:nvSpPr>
        <p:spPr bwMode="auto">
          <a:xfrm>
            <a:off x="417103" y="3946069"/>
            <a:ext cx="5671931" cy="369332"/>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en-US" sz="1800" dirty="0">
                <a:latin typeface="+mj-lt"/>
              </a:rPr>
              <a:t>Transfer</a:t>
            </a:r>
          </a:p>
        </p:txBody>
      </p:sp>
      <p:sp>
        <p:nvSpPr>
          <p:cNvPr id="6" name="Text Box 7">
            <a:extLst>
              <a:ext uri="{FF2B5EF4-FFF2-40B4-BE49-F238E27FC236}">
                <a16:creationId xmlns:a16="http://schemas.microsoft.com/office/drawing/2014/main" xmlns="" id="{78BB5ADA-0F62-4C2F-9E91-4672E9B964BF}"/>
              </a:ext>
            </a:extLst>
          </p:cNvPr>
          <p:cNvSpPr txBox="1">
            <a:spLocks noChangeArrowheads="1"/>
          </p:cNvSpPr>
          <p:nvPr/>
        </p:nvSpPr>
        <p:spPr bwMode="auto">
          <a:xfrm>
            <a:off x="6249752" y="3946069"/>
            <a:ext cx="2783227" cy="369332"/>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en-US" sz="1800" dirty="0">
                <a:latin typeface="+mj-lt"/>
              </a:rPr>
              <a:t>In vitro</a:t>
            </a:r>
          </a:p>
        </p:txBody>
      </p:sp>
      <p:sp>
        <p:nvSpPr>
          <p:cNvPr id="7" name="TextBox 6">
            <a:extLst>
              <a:ext uri="{FF2B5EF4-FFF2-40B4-BE49-F238E27FC236}">
                <a16:creationId xmlns:a16="http://schemas.microsoft.com/office/drawing/2014/main" xmlns="" id="{CF0F138B-6254-4943-8437-DEEA53CF559E}"/>
              </a:ext>
            </a:extLst>
          </p:cNvPr>
          <p:cNvSpPr txBox="1"/>
          <p:nvPr/>
        </p:nvSpPr>
        <p:spPr>
          <a:xfrm>
            <a:off x="0" y="6557451"/>
            <a:ext cx="3702809" cy="276999"/>
          </a:xfrm>
          <a:prstGeom prst="rect">
            <a:avLst/>
          </a:prstGeom>
          <a:noFill/>
        </p:spPr>
        <p:txBody>
          <a:bodyPr wrap="none" rtlCol="0">
            <a:spAutoFit/>
          </a:bodyPr>
          <a:lstStyle/>
          <a:p>
            <a:r>
              <a:rPr lang="en-US" sz="1200" b="0" i="1" dirty="0">
                <a:latin typeface="+mj-lt"/>
              </a:rPr>
              <a:t>Adapted from Abbas, </a:t>
            </a:r>
            <a:r>
              <a:rPr lang="en-US" sz="1200" i="1" dirty="0">
                <a:latin typeface="+mj-lt"/>
              </a:rPr>
              <a:t>Ce</a:t>
            </a:r>
            <a:r>
              <a:rPr lang="en-US" sz="1200" b="0" i="1" dirty="0">
                <a:latin typeface="+mj-lt"/>
              </a:rPr>
              <a:t>llular and Molecular Immunology</a:t>
            </a:r>
          </a:p>
        </p:txBody>
      </p:sp>
      <p:pic>
        <p:nvPicPr>
          <p:cNvPr id="8" name="Image 2" descr="Dia_7.jpg">
            <a:extLst>
              <a:ext uri="{FF2B5EF4-FFF2-40B4-BE49-F238E27FC236}">
                <a16:creationId xmlns:a16="http://schemas.microsoft.com/office/drawing/2014/main" xmlns="" id="{DAEDF455-53B7-4C4B-92C3-576700DD3B54}"/>
              </a:ext>
            </a:extLst>
          </p:cNvPr>
          <p:cNvPicPr>
            <a:picLocks noChangeAspect="1"/>
          </p:cNvPicPr>
          <p:nvPr/>
        </p:nvPicPr>
        <p:blipFill rotWithShape="1">
          <a:blip r:embed="rId2">
            <a:extLst>
              <a:ext uri="{28A0092B-C50C-407E-A947-70E740481C1C}">
                <a14:useLocalDpi xmlns:a14="http://schemas.microsoft.com/office/drawing/2010/main" val="0"/>
              </a:ext>
            </a:extLst>
          </a:blip>
          <a:srcRect t="51308" r="48257" b="1973"/>
          <a:stretch/>
        </p:blipFill>
        <p:spPr>
          <a:xfrm>
            <a:off x="6089035" y="1567210"/>
            <a:ext cx="2943944" cy="2259446"/>
          </a:xfrm>
          <a:prstGeom prst="rect">
            <a:avLst/>
          </a:prstGeom>
        </p:spPr>
      </p:pic>
    </p:spTree>
    <p:extLst>
      <p:ext uri="{BB962C8B-B14F-4D97-AF65-F5344CB8AC3E}">
        <p14:creationId xmlns:p14="http://schemas.microsoft.com/office/powerpoint/2010/main" val="3313080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FD9492-62D4-4103-BC6B-4B6857C6FEA9}"/>
              </a:ext>
            </a:extLst>
          </p:cNvPr>
          <p:cNvSpPr>
            <a:spLocks noGrp="1"/>
          </p:cNvSpPr>
          <p:nvPr>
            <p:ph type="title"/>
          </p:nvPr>
        </p:nvSpPr>
        <p:spPr/>
        <p:txBody>
          <a:bodyPr/>
          <a:lstStyle/>
          <a:p>
            <a:r>
              <a:rPr lang="fr-CH"/>
              <a:t>Th1 T cell response: macrophage activation</a:t>
            </a:r>
            <a:endParaRPr lang="fr-CH" dirty="0"/>
          </a:p>
        </p:txBody>
      </p:sp>
      <p:sp>
        <p:nvSpPr>
          <p:cNvPr id="18" name="Content Placeholder 17">
            <a:extLst>
              <a:ext uri="{FF2B5EF4-FFF2-40B4-BE49-F238E27FC236}">
                <a16:creationId xmlns:a16="http://schemas.microsoft.com/office/drawing/2014/main" xmlns="" id="{95E4054A-AC5D-4280-B931-CDC7BC5BF9D0}"/>
              </a:ext>
            </a:extLst>
          </p:cNvPr>
          <p:cNvSpPr>
            <a:spLocks noGrp="1"/>
          </p:cNvSpPr>
          <p:nvPr>
            <p:ph sz="half" idx="1"/>
          </p:nvPr>
        </p:nvSpPr>
        <p:spPr>
          <a:xfrm>
            <a:off x="179512" y="824892"/>
            <a:ext cx="8424937" cy="4351338"/>
          </a:xfrm>
        </p:spPr>
        <p:txBody>
          <a:bodyPr>
            <a:normAutofit/>
          </a:bodyPr>
          <a:lstStyle/>
          <a:p>
            <a:pPr>
              <a:spcBef>
                <a:spcPts val="600"/>
              </a:spcBef>
            </a:pPr>
            <a:r>
              <a:rPr lang="en-GB" sz="2000" dirty="0"/>
              <a:t>is mediated by CD4+ Th1 T Cells</a:t>
            </a:r>
          </a:p>
          <a:p>
            <a:pPr>
              <a:spcBef>
                <a:spcPts val="600"/>
              </a:spcBef>
            </a:pPr>
            <a:r>
              <a:rPr lang="en-GB" sz="2000" dirty="0"/>
              <a:t>is triggered upon: </a:t>
            </a:r>
          </a:p>
          <a:p>
            <a:pPr lvl="1">
              <a:spcBef>
                <a:spcPts val="600"/>
              </a:spcBef>
              <a:buFont typeface="Courier New" panose="02070309020205020404" pitchFamily="49" charset="0"/>
              <a:buChar char="o"/>
            </a:pPr>
            <a:r>
              <a:rPr lang="en-GB" sz="1800" dirty="0"/>
              <a:t>recognition of MHCII associated peptide and interaction CD40L/CD40</a:t>
            </a:r>
          </a:p>
          <a:p>
            <a:pPr lvl="1">
              <a:spcBef>
                <a:spcPts val="600"/>
              </a:spcBef>
              <a:buFont typeface="Courier New" panose="02070309020205020404" pitchFamily="49" charset="0"/>
              <a:buChar char="o"/>
            </a:pPr>
            <a:r>
              <a:rPr lang="en-GB" sz="1800" dirty="0"/>
              <a:t>production of IFN</a:t>
            </a:r>
            <a:r>
              <a:rPr lang="el-GR" sz="1800" dirty="0"/>
              <a:t>γ</a:t>
            </a:r>
            <a:endParaRPr lang="en-GB" sz="1800" dirty="0"/>
          </a:p>
          <a:p>
            <a:pPr>
              <a:spcBef>
                <a:spcPts val="600"/>
              </a:spcBef>
            </a:pPr>
            <a:r>
              <a:rPr lang="en-GB" sz="2000" dirty="0"/>
              <a:t>induces transcription factors </a:t>
            </a:r>
            <a:r>
              <a:rPr lang="en-GB" sz="2000" dirty="0">
                <a:sym typeface="Wingdings" panose="05000000000000000000" pitchFamily="2" charset="2"/>
              </a:rPr>
              <a:t> l</a:t>
            </a:r>
            <a:r>
              <a:rPr lang="en-GB" sz="2000" dirty="0"/>
              <a:t>ysosomal enzymes, ROS, NOS</a:t>
            </a:r>
          </a:p>
          <a:p>
            <a:pPr>
              <a:spcBef>
                <a:spcPts val="600"/>
              </a:spcBef>
            </a:pPr>
            <a:r>
              <a:rPr lang="en-GB" sz="2000" dirty="0"/>
              <a:t>is pro-inflammatory and leads to tissue damage</a:t>
            </a:r>
          </a:p>
          <a:p>
            <a:pPr>
              <a:spcBef>
                <a:spcPts val="600"/>
              </a:spcBef>
            </a:pPr>
            <a:r>
              <a:rPr lang="en-GB" sz="2000" dirty="0"/>
              <a:t>macrophages produce IL-12 which drives the Th1 response </a:t>
            </a:r>
            <a:r>
              <a:rPr lang="en-GB" sz="2000" dirty="0">
                <a:sym typeface="Wingdings" panose="05000000000000000000" pitchFamily="2" charset="2"/>
              </a:rPr>
              <a:t> bidirectional interaction between innate and adaptive immunity</a:t>
            </a:r>
            <a:endParaRPr lang="en-GB" sz="2000" dirty="0"/>
          </a:p>
          <a:p>
            <a:pPr>
              <a:spcBef>
                <a:spcPts val="600"/>
              </a:spcBef>
            </a:pPr>
            <a:endParaRPr lang="fr-CH" sz="2000" dirty="0"/>
          </a:p>
        </p:txBody>
      </p:sp>
      <p:pic>
        <p:nvPicPr>
          <p:cNvPr id="20" name="Image 1" descr="Dia_8.jpg">
            <a:extLst>
              <a:ext uri="{FF2B5EF4-FFF2-40B4-BE49-F238E27FC236}">
                <a16:creationId xmlns:a16="http://schemas.microsoft.com/office/drawing/2014/main" xmlns="" id="{9039CF59-838E-4881-820F-93FCDB516658}"/>
              </a:ext>
            </a:extLst>
          </p:cNvPr>
          <p:cNvPicPr>
            <a:picLocks noChangeAspect="1"/>
          </p:cNvPicPr>
          <p:nvPr/>
        </p:nvPicPr>
        <p:blipFill rotWithShape="1">
          <a:blip r:embed="rId2">
            <a:extLst>
              <a:ext uri="{28A0092B-C50C-407E-A947-70E740481C1C}">
                <a14:useLocalDpi xmlns:a14="http://schemas.microsoft.com/office/drawing/2010/main" val="0"/>
              </a:ext>
            </a:extLst>
          </a:blip>
          <a:srcRect t="1766" b="6889"/>
          <a:stretch/>
        </p:blipFill>
        <p:spPr>
          <a:xfrm>
            <a:off x="2771800" y="3581798"/>
            <a:ext cx="6191765" cy="3142167"/>
          </a:xfrm>
          <a:prstGeom prst="rect">
            <a:avLst/>
          </a:prstGeom>
        </p:spPr>
      </p:pic>
      <p:sp>
        <p:nvSpPr>
          <p:cNvPr id="21" name="TextBox 20">
            <a:extLst>
              <a:ext uri="{FF2B5EF4-FFF2-40B4-BE49-F238E27FC236}">
                <a16:creationId xmlns:a16="http://schemas.microsoft.com/office/drawing/2014/main" xmlns="" id="{33B8211B-FA5C-4AF8-813A-84D72A866BD5}"/>
              </a:ext>
            </a:extLst>
          </p:cNvPr>
          <p:cNvSpPr txBox="1"/>
          <p:nvPr/>
        </p:nvSpPr>
        <p:spPr>
          <a:xfrm>
            <a:off x="0" y="6557451"/>
            <a:ext cx="3702809" cy="276999"/>
          </a:xfrm>
          <a:prstGeom prst="rect">
            <a:avLst/>
          </a:prstGeom>
          <a:noFill/>
        </p:spPr>
        <p:txBody>
          <a:bodyPr wrap="none" rtlCol="0">
            <a:spAutoFit/>
          </a:bodyPr>
          <a:lstStyle/>
          <a:p>
            <a:r>
              <a:rPr lang="en-US" sz="1200" b="0" i="1" dirty="0">
                <a:latin typeface="+mj-lt"/>
              </a:rPr>
              <a:t>Adapted from Abbas, </a:t>
            </a:r>
            <a:r>
              <a:rPr lang="en-US" sz="1200" i="1" dirty="0">
                <a:latin typeface="+mj-lt"/>
              </a:rPr>
              <a:t>Ce</a:t>
            </a:r>
            <a:r>
              <a:rPr lang="en-US" sz="1200" b="0" i="1" dirty="0">
                <a:latin typeface="+mj-lt"/>
              </a:rPr>
              <a:t>llular and Molecular Immunology</a:t>
            </a:r>
          </a:p>
        </p:txBody>
      </p:sp>
    </p:spTree>
    <p:extLst>
      <p:ext uri="{BB962C8B-B14F-4D97-AF65-F5344CB8AC3E}">
        <p14:creationId xmlns:p14="http://schemas.microsoft.com/office/powerpoint/2010/main" val="3936042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BE73F6-5CF9-4396-B5CC-5D2B4264FA32}"/>
              </a:ext>
            </a:extLst>
          </p:cNvPr>
          <p:cNvSpPr>
            <a:spLocks noGrp="1"/>
          </p:cNvSpPr>
          <p:nvPr>
            <p:ph type="title"/>
          </p:nvPr>
        </p:nvSpPr>
        <p:spPr/>
        <p:txBody>
          <a:bodyPr>
            <a:normAutofit/>
          </a:bodyPr>
          <a:lstStyle/>
          <a:p>
            <a:r>
              <a:rPr lang="fr-CH" dirty="0"/>
              <a:t>Th1 T </a:t>
            </a:r>
            <a:r>
              <a:rPr lang="fr-CH" dirty="0" err="1"/>
              <a:t>cell</a:t>
            </a:r>
            <a:r>
              <a:rPr lang="fr-CH" dirty="0"/>
              <a:t> </a:t>
            </a:r>
            <a:r>
              <a:rPr lang="fr-CH" dirty="0" err="1"/>
              <a:t>response</a:t>
            </a:r>
            <a:r>
              <a:rPr lang="fr-CH" dirty="0"/>
              <a:t>: cytokine production</a:t>
            </a:r>
          </a:p>
        </p:txBody>
      </p:sp>
      <p:pic>
        <p:nvPicPr>
          <p:cNvPr id="4" name="Image 1" descr="Dia_10_b.jpg">
            <a:extLst>
              <a:ext uri="{FF2B5EF4-FFF2-40B4-BE49-F238E27FC236}">
                <a16:creationId xmlns:a16="http://schemas.microsoft.com/office/drawing/2014/main" xmlns="" id="{47673C69-0665-4BF9-96CD-C21EC4ED71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580" y="980728"/>
            <a:ext cx="7560840" cy="5670630"/>
          </a:xfrm>
          <a:prstGeom prst="rect">
            <a:avLst/>
          </a:prstGeom>
        </p:spPr>
      </p:pic>
    </p:spTree>
    <p:extLst>
      <p:ext uri="{BB962C8B-B14F-4D97-AF65-F5344CB8AC3E}">
        <p14:creationId xmlns:p14="http://schemas.microsoft.com/office/powerpoint/2010/main" val="2790813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E92DC2-FD12-4F75-BC10-BD58599A1EB0}"/>
              </a:ext>
            </a:extLst>
          </p:cNvPr>
          <p:cNvSpPr>
            <a:spLocks noGrp="1"/>
          </p:cNvSpPr>
          <p:nvPr>
            <p:ph type="title"/>
          </p:nvPr>
        </p:nvSpPr>
        <p:spPr/>
        <p:txBody>
          <a:bodyPr/>
          <a:lstStyle/>
          <a:p>
            <a:r>
              <a:rPr lang="fr-CH" dirty="0"/>
              <a:t>Example of a Th1-centric </a:t>
            </a:r>
            <a:r>
              <a:rPr lang="fr-CH" dirty="0" err="1"/>
              <a:t>disease</a:t>
            </a:r>
            <a:r>
              <a:rPr lang="fr-CH" dirty="0"/>
              <a:t>: </a:t>
            </a:r>
            <a:r>
              <a:rPr lang="fr-CH" dirty="0" err="1"/>
              <a:t>Tuberculosis</a:t>
            </a:r>
            <a:r>
              <a:rPr lang="fr-CH" dirty="0"/>
              <a:t> (</a:t>
            </a:r>
            <a:r>
              <a:rPr lang="fr-CH" dirty="0" err="1"/>
              <a:t>Mtb</a:t>
            </a:r>
            <a:r>
              <a:rPr lang="fr-CH" dirty="0"/>
              <a:t>)</a:t>
            </a:r>
          </a:p>
        </p:txBody>
      </p:sp>
      <p:pic>
        <p:nvPicPr>
          <p:cNvPr id="5" name="Picture 4">
            <a:extLst>
              <a:ext uri="{FF2B5EF4-FFF2-40B4-BE49-F238E27FC236}">
                <a16:creationId xmlns:a16="http://schemas.microsoft.com/office/drawing/2014/main" xmlns="" id="{C78A7A0F-53BE-4220-9CA0-3EC59EE59F70}"/>
              </a:ext>
            </a:extLst>
          </p:cNvPr>
          <p:cNvPicPr>
            <a:picLocks noChangeAspect="1"/>
          </p:cNvPicPr>
          <p:nvPr/>
        </p:nvPicPr>
        <p:blipFill>
          <a:blip r:embed="rId2"/>
          <a:stretch>
            <a:fillRect/>
          </a:stretch>
        </p:blipFill>
        <p:spPr>
          <a:xfrm>
            <a:off x="4644008" y="3861048"/>
            <a:ext cx="4187056" cy="2343016"/>
          </a:xfrm>
          <a:prstGeom prst="rect">
            <a:avLst/>
          </a:prstGeom>
        </p:spPr>
      </p:pic>
      <p:sp>
        <p:nvSpPr>
          <p:cNvPr id="6" name="TextBox 3">
            <a:extLst>
              <a:ext uri="{FF2B5EF4-FFF2-40B4-BE49-F238E27FC236}">
                <a16:creationId xmlns:a16="http://schemas.microsoft.com/office/drawing/2014/main" xmlns="" id="{516143D2-347E-43F9-A1A2-608FE3EABCA7}"/>
              </a:ext>
            </a:extLst>
          </p:cNvPr>
          <p:cNvSpPr txBox="1"/>
          <p:nvPr/>
        </p:nvSpPr>
        <p:spPr>
          <a:xfrm>
            <a:off x="5321924" y="6240064"/>
            <a:ext cx="2831224" cy="261610"/>
          </a:xfrm>
          <a:prstGeom prst="rect">
            <a:avLst/>
          </a:prstGeom>
          <a:noFill/>
        </p:spPr>
        <p:txBody>
          <a:bodyPr wrap="none" rtlCol="0">
            <a:spAutoFit/>
          </a:bodyPr>
          <a:lstStyle>
            <a:defPPr>
              <a:defRPr lang="en-US"/>
            </a:defPPr>
            <a:lvl1pPr algn="l" rtl="0" eaLnBrk="0" fontAlgn="base" hangingPunct="0">
              <a:spcBef>
                <a:spcPct val="0"/>
              </a:spcBef>
              <a:spcAft>
                <a:spcPct val="0"/>
              </a:spcAft>
              <a:defRPr b="1" kern="1200">
                <a:solidFill>
                  <a:schemeClr val="tx1"/>
                </a:solidFill>
                <a:latin typeface="Arial" charset="0"/>
                <a:ea typeface="MS PGothic" charset="0"/>
                <a:cs typeface="MS PGothic" charset="0"/>
              </a:defRPr>
            </a:lvl1pPr>
            <a:lvl2pPr marL="457200" algn="l" rtl="0" eaLnBrk="0" fontAlgn="base" hangingPunct="0">
              <a:spcBef>
                <a:spcPct val="0"/>
              </a:spcBef>
              <a:spcAft>
                <a:spcPct val="0"/>
              </a:spcAft>
              <a:defRPr b="1" kern="1200">
                <a:solidFill>
                  <a:schemeClr val="tx1"/>
                </a:solidFill>
                <a:latin typeface="Arial" charset="0"/>
                <a:ea typeface="MS PGothic" charset="0"/>
                <a:cs typeface="MS PGothic" charset="0"/>
              </a:defRPr>
            </a:lvl2pPr>
            <a:lvl3pPr marL="914400" algn="l" rtl="0" eaLnBrk="0" fontAlgn="base" hangingPunct="0">
              <a:spcBef>
                <a:spcPct val="0"/>
              </a:spcBef>
              <a:spcAft>
                <a:spcPct val="0"/>
              </a:spcAft>
              <a:defRPr b="1" kern="1200">
                <a:solidFill>
                  <a:schemeClr val="tx1"/>
                </a:solidFill>
                <a:latin typeface="Arial" charset="0"/>
                <a:ea typeface="MS PGothic" charset="0"/>
                <a:cs typeface="MS PGothic" charset="0"/>
              </a:defRPr>
            </a:lvl3pPr>
            <a:lvl4pPr marL="1371600" algn="l" rtl="0" eaLnBrk="0" fontAlgn="base" hangingPunct="0">
              <a:spcBef>
                <a:spcPct val="0"/>
              </a:spcBef>
              <a:spcAft>
                <a:spcPct val="0"/>
              </a:spcAft>
              <a:defRPr b="1" kern="1200">
                <a:solidFill>
                  <a:schemeClr val="tx1"/>
                </a:solidFill>
                <a:latin typeface="Arial" charset="0"/>
                <a:ea typeface="MS PGothic" charset="0"/>
                <a:cs typeface="MS PGothic" charset="0"/>
              </a:defRPr>
            </a:lvl4pPr>
            <a:lvl5pPr marL="1828800" algn="l" rtl="0" eaLnBrk="0" fontAlgn="base" hangingPunct="0">
              <a:spcBef>
                <a:spcPct val="0"/>
              </a:spcBef>
              <a:spcAft>
                <a:spcPct val="0"/>
              </a:spcAft>
              <a:defRPr b="1" kern="1200">
                <a:solidFill>
                  <a:schemeClr val="tx1"/>
                </a:solidFill>
                <a:latin typeface="Arial" charset="0"/>
                <a:ea typeface="MS PGothic" charset="0"/>
                <a:cs typeface="MS PGothic" charset="0"/>
              </a:defRPr>
            </a:lvl5pPr>
            <a:lvl6pPr marL="2286000" algn="l" defTabSz="457200" rtl="0" eaLnBrk="1" latinLnBrk="0" hangingPunct="1">
              <a:defRPr b="1" kern="1200">
                <a:solidFill>
                  <a:schemeClr val="tx1"/>
                </a:solidFill>
                <a:latin typeface="Arial" charset="0"/>
                <a:ea typeface="MS PGothic" charset="0"/>
                <a:cs typeface="MS PGothic" charset="0"/>
              </a:defRPr>
            </a:lvl6pPr>
            <a:lvl7pPr marL="2743200" algn="l" defTabSz="457200" rtl="0" eaLnBrk="1" latinLnBrk="0" hangingPunct="1">
              <a:defRPr b="1" kern="1200">
                <a:solidFill>
                  <a:schemeClr val="tx1"/>
                </a:solidFill>
                <a:latin typeface="Arial" charset="0"/>
                <a:ea typeface="MS PGothic" charset="0"/>
                <a:cs typeface="MS PGothic" charset="0"/>
              </a:defRPr>
            </a:lvl7pPr>
            <a:lvl8pPr marL="3200400" algn="l" defTabSz="457200" rtl="0" eaLnBrk="1" latinLnBrk="0" hangingPunct="1">
              <a:defRPr b="1" kern="1200">
                <a:solidFill>
                  <a:schemeClr val="tx1"/>
                </a:solidFill>
                <a:latin typeface="Arial" charset="0"/>
                <a:ea typeface="MS PGothic" charset="0"/>
                <a:cs typeface="MS PGothic" charset="0"/>
              </a:defRPr>
            </a:lvl8pPr>
            <a:lvl9pPr marL="3657600" algn="l" defTabSz="457200" rtl="0" eaLnBrk="1" latinLnBrk="0" hangingPunct="1">
              <a:defRPr b="1" kern="1200">
                <a:solidFill>
                  <a:schemeClr val="tx1"/>
                </a:solidFill>
                <a:latin typeface="Arial" charset="0"/>
                <a:ea typeface="MS PGothic" charset="0"/>
                <a:cs typeface="MS PGothic" charset="0"/>
              </a:defRPr>
            </a:lvl9pPr>
          </a:lstStyle>
          <a:p>
            <a:r>
              <a:rPr lang="en-US" sz="1100" b="0" dirty="0">
                <a:latin typeface="+mj-lt"/>
              </a:rPr>
              <a:t>Source: Northern Inter-Tribal Health Authority </a:t>
            </a:r>
          </a:p>
        </p:txBody>
      </p:sp>
      <p:pic>
        <p:nvPicPr>
          <p:cNvPr id="7" name="Picture 6">
            <a:extLst>
              <a:ext uri="{FF2B5EF4-FFF2-40B4-BE49-F238E27FC236}">
                <a16:creationId xmlns:a16="http://schemas.microsoft.com/office/drawing/2014/main" xmlns="" id="{05B81C3A-C057-4CC4-B739-5408347D4572}"/>
              </a:ext>
            </a:extLst>
          </p:cNvPr>
          <p:cNvPicPr>
            <a:picLocks noChangeAspect="1"/>
          </p:cNvPicPr>
          <p:nvPr/>
        </p:nvPicPr>
        <p:blipFill>
          <a:blip r:embed="rId3"/>
          <a:stretch>
            <a:fillRect/>
          </a:stretch>
        </p:blipFill>
        <p:spPr>
          <a:xfrm rot="5400000">
            <a:off x="5665150" y="773956"/>
            <a:ext cx="2144773" cy="2846349"/>
          </a:xfrm>
          <a:prstGeom prst="rect">
            <a:avLst/>
          </a:prstGeom>
        </p:spPr>
      </p:pic>
      <p:sp>
        <p:nvSpPr>
          <p:cNvPr id="8" name="TextBox 6">
            <a:extLst>
              <a:ext uri="{FF2B5EF4-FFF2-40B4-BE49-F238E27FC236}">
                <a16:creationId xmlns:a16="http://schemas.microsoft.com/office/drawing/2014/main" xmlns="" id="{C6D6B0EF-106B-4668-B8DB-E5B2A5C228C4}"/>
              </a:ext>
            </a:extLst>
          </p:cNvPr>
          <p:cNvSpPr txBox="1"/>
          <p:nvPr/>
        </p:nvSpPr>
        <p:spPr>
          <a:xfrm>
            <a:off x="5798593" y="3252333"/>
            <a:ext cx="1877886" cy="307777"/>
          </a:xfrm>
          <a:prstGeom prst="rect">
            <a:avLst/>
          </a:prstGeom>
          <a:noFill/>
        </p:spPr>
        <p:txBody>
          <a:bodyPr wrap="none" rtlCol="0">
            <a:spAutoFit/>
          </a:bodyPr>
          <a:lstStyle>
            <a:defPPr>
              <a:defRPr lang="en-US"/>
            </a:defPPr>
            <a:lvl1pPr algn="l" rtl="0" eaLnBrk="0" fontAlgn="base" hangingPunct="0">
              <a:spcBef>
                <a:spcPct val="0"/>
              </a:spcBef>
              <a:spcAft>
                <a:spcPct val="0"/>
              </a:spcAft>
              <a:defRPr b="1" kern="1200">
                <a:solidFill>
                  <a:schemeClr val="tx1"/>
                </a:solidFill>
                <a:latin typeface="Arial" charset="0"/>
                <a:ea typeface="MS PGothic" charset="0"/>
                <a:cs typeface="MS PGothic" charset="0"/>
              </a:defRPr>
            </a:lvl1pPr>
            <a:lvl2pPr marL="457200" algn="l" rtl="0" eaLnBrk="0" fontAlgn="base" hangingPunct="0">
              <a:spcBef>
                <a:spcPct val="0"/>
              </a:spcBef>
              <a:spcAft>
                <a:spcPct val="0"/>
              </a:spcAft>
              <a:defRPr b="1" kern="1200">
                <a:solidFill>
                  <a:schemeClr val="tx1"/>
                </a:solidFill>
                <a:latin typeface="Arial" charset="0"/>
                <a:ea typeface="MS PGothic" charset="0"/>
                <a:cs typeface="MS PGothic" charset="0"/>
              </a:defRPr>
            </a:lvl2pPr>
            <a:lvl3pPr marL="914400" algn="l" rtl="0" eaLnBrk="0" fontAlgn="base" hangingPunct="0">
              <a:spcBef>
                <a:spcPct val="0"/>
              </a:spcBef>
              <a:spcAft>
                <a:spcPct val="0"/>
              </a:spcAft>
              <a:defRPr b="1" kern="1200">
                <a:solidFill>
                  <a:schemeClr val="tx1"/>
                </a:solidFill>
                <a:latin typeface="Arial" charset="0"/>
                <a:ea typeface="MS PGothic" charset="0"/>
                <a:cs typeface="MS PGothic" charset="0"/>
              </a:defRPr>
            </a:lvl3pPr>
            <a:lvl4pPr marL="1371600" algn="l" rtl="0" eaLnBrk="0" fontAlgn="base" hangingPunct="0">
              <a:spcBef>
                <a:spcPct val="0"/>
              </a:spcBef>
              <a:spcAft>
                <a:spcPct val="0"/>
              </a:spcAft>
              <a:defRPr b="1" kern="1200">
                <a:solidFill>
                  <a:schemeClr val="tx1"/>
                </a:solidFill>
                <a:latin typeface="Arial" charset="0"/>
                <a:ea typeface="MS PGothic" charset="0"/>
                <a:cs typeface="MS PGothic" charset="0"/>
              </a:defRPr>
            </a:lvl4pPr>
            <a:lvl5pPr marL="1828800" algn="l" rtl="0" eaLnBrk="0" fontAlgn="base" hangingPunct="0">
              <a:spcBef>
                <a:spcPct val="0"/>
              </a:spcBef>
              <a:spcAft>
                <a:spcPct val="0"/>
              </a:spcAft>
              <a:defRPr b="1" kern="1200">
                <a:solidFill>
                  <a:schemeClr val="tx1"/>
                </a:solidFill>
                <a:latin typeface="Arial" charset="0"/>
                <a:ea typeface="MS PGothic" charset="0"/>
                <a:cs typeface="MS PGothic" charset="0"/>
              </a:defRPr>
            </a:lvl5pPr>
            <a:lvl6pPr marL="2286000" algn="l" defTabSz="457200" rtl="0" eaLnBrk="1" latinLnBrk="0" hangingPunct="1">
              <a:defRPr b="1" kern="1200">
                <a:solidFill>
                  <a:schemeClr val="tx1"/>
                </a:solidFill>
                <a:latin typeface="Arial" charset="0"/>
                <a:ea typeface="MS PGothic" charset="0"/>
                <a:cs typeface="MS PGothic" charset="0"/>
              </a:defRPr>
            </a:lvl6pPr>
            <a:lvl7pPr marL="2743200" algn="l" defTabSz="457200" rtl="0" eaLnBrk="1" latinLnBrk="0" hangingPunct="1">
              <a:defRPr b="1" kern="1200">
                <a:solidFill>
                  <a:schemeClr val="tx1"/>
                </a:solidFill>
                <a:latin typeface="Arial" charset="0"/>
                <a:ea typeface="MS PGothic" charset="0"/>
                <a:cs typeface="MS PGothic" charset="0"/>
              </a:defRPr>
            </a:lvl7pPr>
            <a:lvl8pPr marL="3200400" algn="l" defTabSz="457200" rtl="0" eaLnBrk="1" latinLnBrk="0" hangingPunct="1">
              <a:defRPr b="1" kern="1200">
                <a:solidFill>
                  <a:schemeClr val="tx1"/>
                </a:solidFill>
                <a:latin typeface="Arial" charset="0"/>
                <a:ea typeface="MS PGothic" charset="0"/>
                <a:cs typeface="MS PGothic" charset="0"/>
              </a:defRPr>
            </a:lvl8pPr>
            <a:lvl9pPr marL="3657600" algn="l" defTabSz="457200" rtl="0" eaLnBrk="1" latinLnBrk="0" hangingPunct="1">
              <a:defRPr b="1" kern="1200">
                <a:solidFill>
                  <a:schemeClr val="tx1"/>
                </a:solidFill>
                <a:latin typeface="Arial" charset="0"/>
                <a:ea typeface="MS PGothic" charset="0"/>
                <a:cs typeface="MS PGothic" charset="0"/>
              </a:defRPr>
            </a:lvl9pPr>
          </a:lstStyle>
          <a:p>
            <a:r>
              <a:rPr lang="en-US" sz="1400" b="0" dirty="0" err="1">
                <a:latin typeface="+mj-lt"/>
              </a:rPr>
              <a:t>MtB</a:t>
            </a:r>
            <a:r>
              <a:rPr lang="en-US" sz="1400" b="0" dirty="0">
                <a:latin typeface="+mj-lt"/>
              </a:rPr>
              <a:t>, EPFL Scanning EM</a:t>
            </a:r>
          </a:p>
        </p:txBody>
      </p:sp>
      <p:sp>
        <p:nvSpPr>
          <p:cNvPr id="3" name="Content Placeholder 2">
            <a:extLst>
              <a:ext uri="{FF2B5EF4-FFF2-40B4-BE49-F238E27FC236}">
                <a16:creationId xmlns:a16="http://schemas.microsoft.com/office/drawing/2014/main" xmlns="" id="{C90F56FD-8507-4F1E-BD6D-BD757132A3F3}"/>
              </a:ext>
            </a:extLst>
          </p:cNvPr>
          <p:cNvSpPr>
            <a:spLocks noGrp="1"/>
          </p:cNvSpPr>
          <p:nvPr>
            <p:ph sz="half" idx="1"/>
          </p:nvPr>
        </p:nvSpPr>
        <p:spPr>
          <a:xfrm>
            <a:off x="247711" y="1124744"/>
            <a:ext cx="4824536" cy="5400600"/>
          </a:xfrm>
        </p:spPr>
        <p:txBody>
          <a:bodyPr>
            <a:normAutofit/>
          </a:bodyPr>
          <a:lstStyle/>
          <a:p>
            <a:r>
              <a:rPr lang="fr-CH" sz="2000" dirty="0"/>
              <a:t>TB causes 1.5 million </a:t>
            </a:r>
            <a:r>
              <a:rPr lang="fr-CH" sz="2000" dirty="0" err="1"/>
              <a:t>deaths</a:t>
            </a:r>
            <a:r>
              <a:rPr lang="fr-CH" sz="2000" dirty="0"/>
              <a:t> per </a:t>
            </a:r>
            <a:r>
              <a:rPr lang="fr-CH" sz="2000" dirty="0" err="1"/>
              <a:t>year</a:t>
            </a:r>
            <a:r>
              <a:rPr lang="fr-CH" sz="2000" dirty="0"/>
              <a:t> (2015), second </a:t>
            </a:r>
            <a:r>
              <a:rPr lang="fr-CH" sz="2000" dirty="0" err="1"/>
              <a:t>only</a:t>
            </a:r>
            <a:r>
              <a:rPr lang="fr-CH" sz="2000" dirty="0"/>
              <a:t> to HIV</a:t>
            </a:r>
          </a:p>
          <a:p>
            <a:r>
              <a:rPr lang="fr-CH" sz="2000" dirty="0" err="1"/>
              <a:t>Caused</a:t>
            </a:r>
            <a:r>
              <a:rPr lang="fr-CH" sz="2000" dirty="0"/>
              <a:t> by Gram-positive </a:t>
            </a:r>
            <a:r>
              <a:rPr lang="fr-CH" sz="2000" dirty="0" err="1"/>
              <a:t>bacterium</a:t>
            </a:r>
            <a:r>
              <a:rPr lang="fr-CH" sz="2000" dirty="0"/>
              <a:t>: </a:t>
            </a:r>
            <a:r>
              <a:rPr lang="fr-CH" sz="2000" i="1" dirty="0"/>
              <a:t>Mycobacterium </a:t>
            </a:r>
            <a:r>
              <a:rPr lang="fr-CH" sz="2000" i="1" dirty="0" err="1"/>
              <a:t>tuberculosis</a:t>
            </a:r>
            <a:r>
              <a:rPr lang="fr-CH" sz="2000" i="1" dirty="0"/>
              <a:t> </a:t>
            </a:r>
            <a:r>
              <a:rPr lang="fr-CH" sz="2000" dirty="0"/>
              <a:t>(</a:t>
            </a:r>
            <a:r>
              <a:rPr lang="fr-CH" sz="2000" dirty="0" err="1"/>
              <a:t>Mtb</a:t>
            </a:r>
            <a:r>
              <a:rPr lang="fr-CH" sz="2000" dirty="0"/>
              <a:t>)</a:t>
            </a:r>
          </a:p>
          <a:p>
            <a:r>
              <a:rPr lang="fr-CH" sz="2000" dirty="0"/>
              <a:t>Main host = </a:t>
            </a:r>
            <a:r>
              <a:rPr lang="fr-CH" sz="2000" dirty="0" err="1"/>
              <a:t>humans</a:t>
            </a:r>
            <a:r>
              <a:rPr lang="fr-CH" sz="2000" dirty="0"/>
              <a:t>; one </a:t>
            </a:r>
            <a:r>
              <a:rPr lang="fr-CH" sz="2000" dirty="0" err="1"/>
              <a:t>third</a:t>
            </a:r>
            <a:r>
              <a:rPr lang="fr-CH" sz="2000" dirty="0"/>
              <a:t> of </a:t>
            </a:r>
            <a:r>
              <a:rPr lang="fr-CH" sz="2000" dirty="0" err="1"/>
              <a:t>human</a:t>
            </a:r>
            <a:r>
              <a:rPr lang="fr-CH" sz="2000" dirty="0"/>
              <a:t> population carries </a:t>
            </a:r>
            <a:r>
              <a:rPr lang="fr-CH" sz="2000" dirty="0" err="1"/>
              <a:t>Mtb</a:t>
            </a:r>
            <a:endParaRPr lang="fr-CH" sz="2000" dirty="0"/>
          </a:p>
          <a:p>
            <a:r>
              <a:rPr lang="fr-CH" sz="2000" dirty="0"/>
              <a:t>Spread via </a:t>
            </a:r>
            <a:r>
              <a:rPr lang="fr-CH" sz="2000" dirty="0" err="1"/>
              <a:t>aerosols</a:t>
            </a:r>
            <a:endParaRPr lang="fr-CH" sz="2000" dirty="0"/>
          </a:p>
          <a:p>
            <a:r>
              <a:rPr lang="fr-CH" sz="2000" dirty="0"/>
              <a:t>90% of carriers are </a:t>
            </a:r>
            <a:r>
              <a:rPr lang="fr-CH" sz="2000" dirty="0" err="1"/>
              <a:t>asymptomatic</a:t>
            </a:r>
            <a:r>
              <a:rPr lang="fr-CH" sz="2000" dirty="0"/>
              <a:t>; 10% </a:t>
            </a:r>
            <a:r>
              <a:rPr lang="fr-CH" sz="2000" dirty="0" err="1"/>
              <a:t>develop</a:t>
            </a:r>
            <a:r>
              <a:rPr lang="fr-CH" sz="2000" dirty="0"/>
              <a:t> </a:t>
            </a:r>
            <a:r>
              <a:rPr lang="fr-CH" sz="2000" dirty="0" err="1"/>
              <a:t>disease</a:t>
            </a:r>
            <a:r>
              <a:rPr lang="fr-CH" sz="2000" dirty="0"/>
              <a:t> </a:t>
            </a:r>
            <a:r>
              <a:rPr lang="fr-CH" sz="2000" dirty="0" err="1"/>
              <a:t>progressively</a:t>
            </a:r>
            <a:r>
              <a:rPr lang="fr-CH" sz="2000" dirty="0"/>
              <a:t> </a:t>
            </a:r>
            <a:r>
              <a:rPr lang="fr-CH" sz="2000" dirty="0" err="1"/>
              <a:t>after</a:t>
            </a:r>
            <a:r>
              <a:rPr lang="fr-CH" sz="2000" dirty="0"/>
              <a:t> infection or </a:t>
            </a:r>
            <a:r>
              <a:rPr lang="fr-CH" sz="2000" dirty="0" err="1"/>
              <a:t>after</a:t>
            </a:r>
            <a:r>
              <a:rPr lang="fr-CH" sz="2000" dirty="0"/>
              <a:t> long </a:t>
            </a:r>
            <a:r>
              <a:rPr lang="fr-CH" sz="2000" dirty="0" err="1"/>
              <a:t>latency</a:t>
            </a:r>
            <a:r>
              <a:rPr lang="fr-CH" sz="2000" dirty="0"/>
              <a:t> (relapse)</a:t>
            </a:r>
          </a:p>
          <a:p>
            <a:r>
              <a:rPr lang="fr-CH" sz="2000" dirty="0" err="1"/>
              <a:t>Treated</a:t>
            </a:r>
            <a:r>
              <a:rPr lang="fr-CH" sz="2000" dirty="0"/>
              <a:t> by long, </a:t>
            </a:r>
            <a:r>
              <a:rPr lang="fr-CH" sz="2000" dirty="0" err="1"/>
              <a:t>complex</a:t>
            </a:r>
            <a:r>
              <a:rPr lang="fr-CH" sz="2000" dirty="0"/>
              <a:t> </a:t>
            </a:r>
            <a:r>
              <a:rPr lang="fr-CH" sz="2000" dirty="0" err="1"/>
              <a:t>antibiotic</a:t>
            </a:r>
            <a:r>
              <a:rPr lang="fr-CH" sz="2000" dirty="0"/>
              <a:t> </a:t>
            </a:r>
            <a:r>
              <a:rPr lang="fr-CH" sz="2000" dirty="0" err="1"/>
              <a:t>therapy</a:t>
            </a:r>
            <a:endParaRPr lang="fr-CH" sz="2000" dirty="0"/>
          </a:p>
        </p:txBody>
      </p:sp>
    </p:spTree>
    <p:extLst>
      <p:ext uri="{BB962C8B-B14F-4D97-AF65-F5344CB8AC3E}">
        <p14:creationId xmlns:p14="http://schemas.microsoft.com/office/powerpoint/2010/main" val="397546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5F59C1-D6EE-4764-94E5-69AA26DABBE7}"/>
              </a:ext>
            </a:extLst>
          </p:cNvPr>
          <p:cNvSpPr>
            <a:spLocks noGrp="1"/>
          </p:cNvSpPr>
          <p:nvPr>
            <p:ph type="title"/>
          </p:nvPr>
        </p:nvSpPr>
        <p:spPr/>
        <p:txBody>
          <a:bodyPr/>
          <a:lstStyle/>
          <a:p>
            <a:r>
              <a:rPr lang="en-GB" dirty="0"/>
              <a:t>Example of a Th1-centric disease: Tuberculosis (</a:t>
            </a:r>
            <a:r>
              <a:rPr lang="en-GB" dirty="0" err="1"/>
              <a:t>Mtb</a:t>
            </a:r>
            <a:r>
              <a:rPr lang="en-GB" dirty="0"/>
              <a:t>)</a:t>
            </a:r>
            <a:endParaRPr lang="fr-CH" dirty="0"/>
          </a:p>
        </p:txBody>
      </p:sp>
      <p:sp>
        <p:nvSpPr>
          <p:cNvPr id="3" name="Content Placeholder 2">
            <a:extLst>
              <a:ext uri="{FF2B5EF4-FFF2-40B4-BE49-F238E27FC236}">
                <a16:creationId xmlns:a16="http://schemas.microsoft.com/office/drawing/2014/main" xmlns="" id="{F589B5DA-6544-4894-9DA9-9690C611561C}"/>
              </a:ext>
            </a:extLst>
          </p:cNvPr>
          <p:cNvSpPr>
            <a:spLocks noGrp="1"/>
          </p:cNvSpPr>
          <p:nvPr>
            <p:ph sz="half" idx="1"/>
          </p:nvPr>
        </p:nvSpPr>
        <p:spPr>
          <a:xfrm>
            <a:off x="355958" y="980728"/>
            <a:ext cx="8896561" cy="4351338"/>
          </a:xfrm>
        </p:spPr>
        <p:txBody>
          <a:bodyPr>
            <a:normAutofit/>
          </a:bodyPr>
          <a:lstStyle/>
          <a:p>
            <a:pPr marL="0" indent="0">
              <a:buNone/>
            </a:pPr>
            <a:r>
              <a:rPr lang="fr-CH" sz="2000" b="1" dirty="0"/>
              <a:t>Latent infection: </a:t>
            </a:r>
          </a:p>
          <a:p>
            <a:r>
              <a:rPr lang="en-GB" sz="2000" dirty="0"/>
              <a:t>Infection of monocytes, alveolar macrophages and DCs by </a:t>
            </a:r>
            <a:r>
              <a:rPr lang="en-GB" sz="2000" dirty="0" err="1"/>
              <a:t>Mtb</a:t>
            </a:r>
            <a:endParaRPr lang="en-GB" sz="2000" dirty="0"/>
          </a:p>
          <a:p>
            <a:r>
              <a:rPr lang="en-GB" sz="2000" dirty="0"/>
              <a:t>Activation of a Th1 response (driven by Il-12 released by DCs) </a:t>
            </a:r>
          </a:p>
          <a:p>
            <a:r>
              <a:rPr lang="en-GB" sz="2000" dirty="0"/>
              <a:t>Th1 T cells produce IFN-</a:t>
            </a:r>
            <a:r>
              <a:rPr lang="el-GR" sz="2000" dirty="0"/>
              <a:t>γ</a:t>
            </a:r>
            <a:r>
              <a:rPr lang="fr-CH" sz="2000" dirty="0"/>
              <a:t> to </a:t>
            </a:r>
            <a:r>
              <a:rPr lang="en-GB" sz="2000" dirty="0"/>
              <a:t>activate macrophages, leading to the killing of bacteria</a:t>
            </a:r>
          </a:p>
          <a:p>
            <a:pPr marL="0" indent="0">
              <a:buNone/>
            </a:pPr>
            <a:endParaRPr lang="fr-CH" sz="2000" dirty="0"/>
          </a:p>
        </p:txBody>
      </p:sp>
      <p:pic>
        <p:nvPicPr>
          <p:cNvPr id="5" name="Picture 4">
            <a:extLst>
              <a:ext uri="{FF2B5EF4-FFF2-40B4-BE49-F238E27FC236}">
                <a16:creationId xmlns:a16="http://schemas.microsoft.com/office/drawing/2014/main" xmlns="" id="{A0380354-E13F-4164-BB75-921BA2142701}"/>
              </a:ext>
            </a:extLst>
          </p:cNvPr>
          <p:cNvPicPr>
            <a:picLocks noChangeAspect="1"/>
          </p:cNvPicPr>
          <p:nvPr/>
        </p:nvPicPr>
        <p:blipFill rotWithShape="1">
          <a:blip r:embed="rId2"/>
          <a:srcRect l="25358" b="49594"/>
          <a:stretch/>
        </p:blipFill>
        <p:spPr>
          <a:xfrm>
            <a:off x="1035463" y="2978014"/>
            <a:ext cx="6656393" cy="3274548"/>
          </a:xfrm>
          <a:prstGeom prst="rect">
            <a:avLst/>
          </a:prstGeom>
        </p:spPr>
      </p:pic>
      <p:sp>
        <p:nvSpPr>
          <p:cNvPr id="6" name="TextBox 5">
            <a:extLst>
              <a:ext uri="{FF2B5EF4-FFF2-40B4-BE49-F238E27FC236}">
                <a16:creationId xmlns:a16="http://schemas.microsoft.com/office/drawing/2014/main" xmlns="" id="{4BEBC537-A282-4817-8880-7C710D352C97}"/>
              </a:ext>
            </a:extLst>
          </p:cNvPr>
          <p:cNvSpPr txBox="1"/>
          <p:nvPr/>
        </p:nvSpPr>
        <p:spPr>
          <a:xfrm>
            <a:off x="1011954" y="6252562"/>
            <a:ext cx="2850460" cy="261610"/>
          </a:xfrm>
          <a:prstGeom prst="rect">
            <a:avLst/>
          </a:prstGeom>
          <a:noFill/>
        </p:spPr>
        <p:txBody>
          <a:bodyPr wrap="none" rtlCol="0">
            <a:spAutoFit/>
          </a:bodyPr>
          <a:lstStyle/>
          <a:p>
            <a:r>
              <a:rPr lang="en-US" sz="1100" b="0" dirty="0" err="1">
                <a:latin typeface="+mj-lt"/>
              </a:rPr>
              <a:t>Pai</a:t>
            </a:r>
            <a:r>
              <a:rPr lang="en-US" sz="1100" b="0" dirty="0">
                <a:latin typeface="+mj-lt"/>
              </a:rPr>
              <a:t> </a:t>
            </a:r>
            <a:r>
              <a:rPr lang="en-US" sz="1100" b="0" i="1" dirty="0">
                <a:latin typeface="+mj-lt"/>
              </a:rPr>
              <a:t>et al., </a:t>
            </a:r>
            <a:r>
              <a:rPr lang="en-US" sz="1100" b="0" dirty="0">
                <a:latin typeface="+mj-lt"/>
              </a:rPr>
              <a:t>2016 Nature Review Disease primers</a:t>
            </a:r>
          </a:p>
        </p:txBody>
      </p:sp>
    </p:spTree>
    <p:extLst>
      <p:ext uri="{BB962C8B-B14F-4D97-AF65-F5344CB8AC3E}">
        <p14:creationId xmlns:p14="http://schemas.microsoft.com/office/powerpoint/2010/main" val="3065600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5F59C1-D6EE-4764-94E5-69AA26DABBE7}"/>
              </a:ext>
            </a:extLst>
          </p:cNvPr>
          <p:cNvSpPr>
            <a:spLocks noGrp="1"/>
          </p:cNvSpPr>
          <p:nvPr>
            <p:ph type="title"/>
          </p:nvPr>
        </p:nvSpPr>
        <p:spPr/>
        <p:txBody>
          <a:bodyPr/>
          <a:lstStyle/>
          <a:p>
            <a:r>
              <a:rPr lang="en-GB" dirty="0"/>
              <a:t>Example of a Th1-centric disease: Tuberculosis (</a:t>
            </a:r>
            <a:r>
              <a:rPr lang="en-GB" dirty="0" err="1"/>
              <a:t>Mtb</a:t>
            </a:r>
            <a:r>
              <a:rPr lang="en-GB" dirty="0"/>
              <a:t>)</a:t>
            </a:r>
            <a:endParaRPr lang="fr-CH" dirty="0"/>
          </a:p>
        </p:txBody>
      </p:sp>
      <p:sp>
        <p:nvSpPr>
          <p:cNvPr id="3" name="Content Placeholder 2">
            <a:extLst>
              <a:ext uri="{FF2B5EF4-FFF2-40B4-BE49-F238E27FC236}">
                <a16:creationId xmlns:a16="http://schemas.microsoft.com/office/drawing/2014/main" xmlns="" id="{F589B5DA-6544-4894-9DA9-9690C611561C}"/>
              </a:ext>
            </a:extLst>
          </p:cNvPr>
          <p:cNvSpPr>
            <a:spLocks noGrp="1"/>
          </p:cNvSpPr>
          <p:nvPr>
            <p:ph sz="half" idx="1"/>
          </p:nvPr>
        </p:nvSpPr>
        <p:spPr>
          <a:xfrm>
            <a:off x="538134" y="1196752"/>
            <a:ext cx="8191822" cy="4351338"/>
          </a:xfrm>
        </p:spPr>
        <p:txBody>
          <a:bodyPr/>
          <a:lstStyle/>
          <a:p>
            <a:pPr marL="0" indent="0">
              <a:buNone/>
            </a:pPr>
            <a:r>
              <a:rPr lang="en-GB" b="1" dirty="0"/>
              <a:t>Active disease:</a:t>
            </a:r>
          </a:p>
          <a:p>
            <a:r>
              <a:rPr lang="en-GB" dirty="0"/>
              <a:t>If bacterial killing fails, new monocytes are recruited and activated by IFN-</a:t>
            </a:r>
            <a:r>
              <a:rPr lang="el-GR" dirty="0"/>
              <a:t>γ</a:t>
            </a:r>
            <a:r>
              <a:rPr lang="en-GB" dirty="0"/>
              <a:t>: formation of granulomas</a:t>
            </a:r>
          </a:p>
          <a:p>
            <a:r>
              <a:rPr lang="en-GB" dirty="0"/>
              <a:t>Important role of TNF</a:t>
            </a:r>
            <a:r>
              <a:rPr lang="el-GR" dirty="0"/>
              <a:t>α</a:t>
            </a:r>
            <a:r>
              <a:rPr lang="en-GB" dirty="0"/>
              <a:t> (synergizes with IFN-</a:t>
            </a:r>
            <a:r>
              <a:rPr lang="el-GR" dirty="0"/>
              <a:t> γ</a:t>
            </a:r>
            <a:r>
              <a:rPr lang="en-GB" dirty="0"/>
              <a:t> in macrophage activation)</a:t>
            </a:r>
          </a:p>
          <a:p>
            <a:endParaRPr lang="fr-CH" dirty="0"/>
          </a:p>
        </p:txBody>
      </p:sp>
      <p:pic>
        <p:nvPicPr>
          <p:cNvPr id="5" name="Picture 4">
            <a:extLst>
              <a:ext uri="{FF2B5EF4-FFF2-40B4-BE49-F238E27FC236}">
                <a16:creationId xmlns:a16="http://schemas.microsoft.com/office/drawing/2014/main" xmlns="" id="{A0380354-E13F-4164-BB75-921BA2142701}"/>
              </a:ext>
            </a:extLst>
          </p:cNvPr>
          <p:cNvPicPr>
            <a:picLocks noChangeAspect="1"/>
          </p:cNvPicPr>
          <p:nvPr/>
        </p:nvPicPr>
        <p:blipFill rotWithShape="1">
          <a:blip r:embed="rId2"/>
          <a:srcRect t="53371"/>
          <a:stretch/>
        </p:blipFill>
        <p:spPr>
          <a:xfrm>
            <a:off x="538134" y="3453365"/>
            <a:ext cx="8067732" cy="2740409"/>
          </a:xfrm>
          <a:prstGeom prst="rect">
            <a:avLst/>
          </a:prstGeom>
        </p:spPr>
      </p:pic>
      <p:sp>
        <p:nvSpPr>
          <p:cNvPr id="6" name="TextBox 5">
            <a:extLst>
              <a:ext uri="{FF2B5EF4-FFF2-40B4-BE49-F238E27FC236}">
                <a16:creationId xmlns:a16="http://schemas.microsoft.com/office/drawing/2014/main" xmlns="" id="{4BEBC537-A282-4817-8880-7C710D352C97}"/>
              </a:ext>
            </a:extLst>
          </p:cNvPr>
          <p:cNvSpPr txBox="1"/>
          <p:nvPr/>
        </p:nvSpPr>
        <p:spPr>
          <a:xfrm>
            <a:off x="638978" y="6193774"/>
            <a:ext cx="3560289" cy="338554"/>
          </a:xfrm>
          <a:prstGeom prst="rect">
            <a:avLst/>
          </a:prstGeom>
          <a:solidFill>
            <a:schemeClr val="bg1"/>
          </a:solidFill>
        </p:spPr>
        <p:txBody>
          <a:bodyPr wrap="none" rtlCol="0">
            <a:spAutoFit/>
          </a:bodyPr>
          <a:lstStyle/>
          <a:p>
            <a:r>
              <a:rPr lang="en-US" sz="1600" b="0" dirty="0" err="1"/>
              <a:t>Pai</a:t>
            </a:r>
            <a:r>
              <a:rPr lang="en-US" sz="1600" b="0" dirty="0"/>
              <a:t> et al, 2016 Nature review primers</a:t>
            </a:r>
          </a:p>
        </p:txBody>
      </p:sp>
    </p:spTree>
    <p:extLst>
      <p:ext uri="{BB962C8B-B14F-4D97-AF65-F5344CB8AC3E}">
        <p14:creationId xmlns:p14="http://schemas.microsoft.com/office/powerpoint/2010/main" val="231862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0B8082-6159-49CF-BB5A-E2DC398EC0B6}"/>
              </a:ext>
            </a:extLst>
          </p:cNvPr>
          <p:cNvSpPr>
            <a:spLocks noGrp="1"/>
          </p:cNvSpPr>
          <p:nvPr>
            <p:ph type="title"/>
          </p:nvPr>
        </p:nvSpPr>
        <p:spPr/>
        <p:txBody>
          <a:bodyPr>
            <a:normAutofit/>
          </a:bodyPr>
          <a:lstStyle/>
          <a:p>
            <a:r>
              <a:rPr lang="en-GB" dirty="0"/>
              <a:t>Overview of immune response to </a:t>
            </a:r>
            <a:r>
              <a:rPr lang="en-GB" i="1" dirty="0"/>
              <a:t>M. tuberculosis</a:t>
            </a:r>
            <a:endParaRPr lang="fr-CH" i="1" dirty="0"/>
          </a:p>
        </p:txBody>
      </p:sp>
      <p:sp>
        <p:nvSpPr>
          <p:cNvPr id="3" name="Content Placeholder 2">
            <a:extLst>
              <a:ext uri="{FF2B5EF4-FFF2-40B4-BE49-F238E27FC236}">
                <a16:creationId xmlns:a16="http://schemas.microsoft.com/office/drawing/2014/main" xmlns="" id="{2C94A58A-AA1D-44B7-AA41-23B79FEAB65A}"/>
              </a:ext>
            </a:extLst>
          </p:cNvPr>
          <p:cNvSpPr>
            <a:spLocks noGrp="1"/>
          </p:cNvSpPr>
          <p:nvPr>
            <p:ph idx="1"/>
          </p:nvPr>
        </p:nvSpPr>
        <p:spPr>
          <a:xfrm>
            <a:off x="977596" y="5342111"/>
            <a:ext cx="7698860" cy="1080120"/>
          </a:xfrm>
        </p:spPr>
        <p:txBody>
          <a:bodyPr>
            <a:normAutofit/>
          </a:bodyPr>
          <a:lstStyle/>
          <a:p>
            <a:r>
              <a:rPr lang="en-GB" sz="2000" dirty="0"/>
              <a:t>Innate immune recognition of </a:t>
            </a:r>
            <a:r>
              <a:rPr lang="en-GB" sz="2000" dirty="0" err="1"/>
              <a:t>MtB</a:t>
            </a:r>
            <a:r>
              <a:rPr lang="en-GB" sz="2000" dirty="0"/>
              <a:t> by pattern recognition (TLR6/2)</a:t>
            </a:r>
          </a:p>
          <a:p>
            <a:r>
              <a:rPr lang="en-GB" sz="2000" dirty="0"/>
              <a:t>Mice deficient for IL-12, CD4, CD8 , IFN-</a:t>
            </a:r>
            <a:r>
              <a:rPr lang="el-GR" sz="2000" dirty="0"/>
              <a:t>γ</a:t>
            </a:r>
            <a:r>
              <a:rPr lang="en-GB" sz="2000" dirty="0"/>
              <a:t>, or TNF show increased susceptibility to </a:t>
            </a:r>
            <a:r>
              <a:rPr lang="en-GB" sz="2000" dirty="0" err="1"/>
              <a:t>Mtb</a:t>
            </a:r>
            <a:r>
              <a:rPr lang="en-GB" sz="2000" dirty="0"/>
              <a:t> infection</a:t>
            </a:r>
          </a:p>
          <a:p>
            <a:endParaRPr lang="fr-CH" sz="2000" dirty="0"/>
          </a:p>
        </p:txBody>
      </p:sp>
      <p:pic>
        <p:nvPicPr>
          <p:cNvPr id="5" name="Picture 4">
            <a:extLst>
              <a:ext uri="{FF2B5EF4-FFF2-40B4-BE49-F238E27FC236}">
                <a16:creationId xmlns:a16="http://schemas.microsoft.com/office/drawing/2014/main" xmlns="" id="{92121C8B-D34A-4019-B319-AB98CA637E32}"/>
              </a:ext>
            </a:extLst>
          </p:cNvPr>
          <p:cNvPicPr>
            <a:picLocks noChangeAspect="1"/>
          </p:cNvPicPr>
          <p:nvPr/>
        </p:nvPicPr>
        <p:blipFill>
          <a:blip r:embed="rId2"/>
          <a:stretch>
            <a:fillRect/>
          </a:stretch>
        </p:blipFill>
        <p:spPr>
          <a:xfrm>
            <a:off x="977596" y="1280710"/>
            <a:ext cx="7260411" cy="3844340"/>
          </a:xfrm>
          <a:prstGeom prst="rect">
            <a:avLst/>
          </a:prstGeom>
        </p:spPr>
      </p:pic>
      <p:sp>
        <p:nvSpPr>
          <p:cNvPr id="6" name="Rectangle 5">
            <a:extLst>
              <a:ext uri="{FF2B5EF4-FFF2-40B4-BE49-F238E27FC236}">
                <a16:creationId xmlns:a16="http://schemas.microsoft.com/office/drawing/2014/main" xmlns="" id="{2E673E5D-D954-4B25-862B-64C5DE19F4FD}"/>
              </a:ext>
            </a:extLst>
          </p:cNvPr>
          <p:cNvSpPr/>
          <p:nvPr/>
        </p:nvSpPr>
        <p:spPr>
          <a:xfrm>
            <a:off x="977596" y="4604317"/>
            <a:ext cx="1932132" cy="423449"/>
          </a:xfrm>
          <a:prstGeom prst="rect">
            <a:avLst/>
          </a:prstGeom>
        </p:spPr>
        <p:txBody>
          <a:bodyPr wrap="none">
            <a:spAutoFit/>
          </a:bodyPr>
          <a:lstStyle/>
          <a:p>
            <a:pPr marL="342900" indent="-342900" algn="ctr">
              <a:lnSpc>
                <a:spcPct val="150000"/>
              </a:lnSpc>
              <a:spcBef>
                <a:spcPct val="20000"/>
              </a:spcBef>
              <a:defRPr/>
            </a:pPr>
            <a:r>
              <a:rPr lang="en-AU" sz="1600" i="1" dirty="0">
                <a:solidFill>
                  <a:srgbClr val="000061"/>
                </a:solidFill>
              </a:rPr>
              <a:t>Source: Jamie </a:t>
            </a:r>
            <a:r>
              <a:rPr lang="en-AU" sz="1600" i="1" dirty="0" err="1">
                <a:solidFill>
                  <a:srgbClr val="000061"/>
                </a:solidFill>
              </a:rPr>
              <a:t>Triccas</a:t>
            </a:r>
            <a:endParaRPr lang="en-AU" sz="1400" b="0" i="1" dirty="0"/>
          </a:p>
        </p:txBody>
      </p:sp>
    </p:spTree>
    <p:extLst>
      <p:ext uri="{BB962C8B-B14F-4D97-AF65-F5344CB8AC3E}">
        <p14:creationId xmlns:p14="http://schemas.microsoft.com/office/powerpoint/2010/main" val="1649376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C2B5AF-29E9-42B0-A4B2-B169B861C8DD}"/>
              </a:ext>
            </a:extLst>
          </p:cNvPr>
          <p:cNvSpPr>
            <a:spLocks noGrp="1"/>
          </p:cNvSpPr>
          <p:nvPr>
            <p:ph type="title"/>
          </p:nvPr>
        </p:nvSpPr>
        <p:spPr>
          <a:xfrm>
            <a:off x="0" y="0"/>
            <a:ext cx="9144000" cy="908719"/>
          </a:xfrm>
        </p:spPr>
        <p:txBody>
          <a:bodyPr>
            <a:normAutofit fontScale="90000"/>
          </a:bodyPr>
          <a:lstStyle/>
          <a:p>
            <a:r>
              <a:rPr lang="fr-CH" dirty="0"/>
              <a:t>Example of a Th1 T </a:t>
            </a:r>
            <a:r>
              <a:rPr lang="fr-CH" dirty="0" err="1"/>
              <a:t>cell</a:t>
            </a:r>
            <a:r>
              <a:rPr lang="fr-CH" dirty="0"/>
              <a:t> </a:t>
            </a:r>
            <a:r>
              <a:rPr lang="fr-CH" dirty="0" err="1"/>
              <a:t>response</a:t>
            </a:r>
            <a:r>
              <a:rPr lang="fr-CH" dirty="0"/>
              <a:t>: </a:t>
            </a:r>
            <a:br>
              <a:rPr lang="fr-CH" dirty="0"/>
            </a:br>
            <a:r>
              <a:rPr lang="fr-CH" dirty="0"/>
              <a:t>the </a:t>
            </a:r>
            <a:r>
              <a:rPr lang="fr-CH" dirty="0" err="1"/>
              <a:t>Delayed</a:t>
            </a:r>
            <a:r>
              <a:rPr lang="fr-CH" dirty="0"/>
              <a:t>-Type </a:t>
            </a:r>
            <a:r>
              <a:rPr lang="fr-CH" dirty="0" err="1"/>
              <a:t>Hypersensitivity</a:t>
            </a:r>
            <a:r>
              <a:rPr lang="fr-CH" dirty="0"/>
              <a:t> (DTH) </a:t>
            </a:r>
            <a:r>
              <a:rPr lang="fr-CH" dirty="0" err="1"/>
              <a:t>reaction</a:t>
            </a:r>
            <a:endParaRPr lang="fr-CH" dirty="0"/>
          </a:p>
        </p:txBody>
      </p:sp>
      <p:sp>
        <p:nvSpPr>
          <p:cNvPr id="3" name="Content Placeholder 2">
            <a:extLst>
              <a:ext uri="{FF2B5EF4-FFF2-40B4-BE49-F238E27FC236}">
                <a16:creationId xmlns:a16="http://schemas.microsoft.com/office/drawing/2014/main" xmlns="" id="{944DC6E2-9985-4E2D-9602-61C29A79F2B6}"/>
              </a:ext>
            </a:extLst>
          </p:cNvPr>
          <p:cNvSpPr>
            <a:spLocks noGrp="1"/>
          </p:cNvSpPr>
          <p:nvPr>
            <p:ph sz="half" idx="1"/>
          </p:nvPr>
        </p:nvSpPr>
        <p:spPr>
          <a:xfrm>
            <a:off x="87680" y="1193438"/>
            <a:ext cx="4766336" cy="5268244"/>
          </a:xfrm>
        </p:spPr>
        <p:txBody>
          <a:bodyPr>
            <a:noAutofit/>
          </a:bodyPr>
          <a:lstStyle/>
          <a:p>
            <a:r>
              <a:rPr lang="en-GB" sz="1600" dirty="0"/>
              <a:t>Activation of macrophages by CD4 T cells can be elicited by injecting a protein into the skin of an individual who has been immunized against the microbe by prior infection or vaccination.</a:t>
            </a:r>
          </a:p>
          <a:p>
            <a:r>
              <a:rPr lang="en-GB" sz="1600" dirty="0"/>
              <a:t>This reaction is called delayed-type hypersensitivity (DTH), because it occurs 24 to 48 hours after an immunized individual is challenged with a microbial protein (i.e., the reaction is delayed). The delay occurs because it takes 24 to 48 hours for circulating effector T lymphocytes to home to the site of antigen challenge, respond to the antigen at this site, and induce a detectable reaction. </a:t>
            </a:r>
          </a:p>
          <a:p>
            <a:r>
              <a:rPr lang="en-GB" sz="1600" dirty="0"/>
              <a:t>DTH reactions are manifested by infiltrates of T cells and blood monocytes into the tissues, </a:t>
            </a:r>
            <a:r>
              <a:rPr lang="en-GB" sz="1600" dirty="0" err="1"/>
              <a:t>edema</a:t>
            </a:r>
            <a:r>
              <a:rPr lang="en-GB" sz="1600" dirty="0"/>
              <a:t> and fibrin deposition caused by increased vascular permeability in response to cytokines produced by CD4+ T cells, and tissue damage induced by the products of macrophages activated by T cells. </a:t>
            </a:r>
          </a:p>
          <a:p>
            <a:r>
              <a:rPr lang="en-GB" sz="1600" dirty="0"/>
              <a:t>DTH reactions are often used to determine if people have been previously exposed to and have responded to an antigen (e.g. response to a mycobacterial antigen, tuberculin PPD, is an indicator of a T cell response to the mycobacteria). </a:t>
            </a:r>
          </a:p>
          <a:p>
            <a:endParaRPr lang="fr-CH" sz="1600" dirty="0"/>
          </a:p>
        </p:txBody>
      </p:sp>
      <p:pic>
        <p:nvPicPr>
          <p:cNvPr id="9" name="4147AllSteps.mp4">
            <a:hlinkClick r:id="" action="ppaction://media"/>
            <a:extLst>
              <a:ext uri="{FF2B5EF4-FFF2-40B4-BE49-F238E27FC236}">
                <a16:creationId xmlns:a16="http://schemas.microsoft.com/office/drawing/2014/main" xmlns="" id="{B7A09B78-450A-4353-9971-F442327C7A4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873840" y="3149181"/>
            <a:ext cx="4080454" cy="3456384"/>
          </a:xfrm>
          <a:prstGeom prst="rect">
            <a:avLst/>
          </a:prstGeom>
        </p:spPr>
      </p:pic>
      <p:grpSp>
        <p:nvGrpSpPr>
          <p:cNvPr id="8" name="Group 7">
            <a:extLst>
              <a:ext uri="{FF2B5EF4-FFF2-40B4-BE49-F238E27FC236}">
                <a16:creationId xmlns:a16="http://schemas.microsoft.com/office/drawing/2014/main" xmlns="" id="{0AD77834-2AE2-4597-8E56-34F0EE13D955}"/>
              </a:ext>
            </a:extLst>
          </p:cNvPr>
          <p:cNvGrpSpPr/>
          <p:nvPr/>
        </p:nvGrpSpPr>
        <p:grpSpPr>
          <a:xfrm>
            <a:off x="5796136" y="1017790"/>
            <a:ext cx="2353686" cy="2022319"/>
            <a:chOff x="5972512" y="1044006"/>
            <a:chExt cx="2847960" cy="2447006"/>
          </a:xfrm>
        </p:grpSpPr>
        <p:pic>
          <p:nvPicPr>
            <p:cNvPr id="5" name="Picture 4">
              <a:extLst>
                <a:ext uri="{FF2B5EF4-FFF2-40B4-BE49-F238E27FC236}">
                  <a16:creationId xmlns:a16="http://schemas.microsoft.com/office/drawing/2014/main" xmlns="" id="{7C822555-2C64-4CD0-BD32-3BFBCAE7BCF9}"/>
                </a:ext>
              </a:extLst>
            </p:cNvPr>
            <p:cNvPicPr>
              <a:picLocks noChangeAspect="1"/>
            </p:cNvPicPr>
            <p:nvPr/>
          </p:nvPicPr>
          <p:blipFill rotWithShape="1">
            <a:blip r:embed="rId5"/>
            <a:srcRect r="5859"/>
            <a:stretch/>
          </p:blipFill>
          <p:spPr>
            <a:xfrm>
              <a:off x="6012160" y="1412776"/>
              <a:ext cx="2808312" cy="2078236"/>
            </a:xfrm>
            <a:prstGeom prst="rect">
              <a:avLst/>
            </a:prstGeom>
          </p:spPr>
        </p:pic>
        <p:sp>
          <p:nvSpPr>
            <p:cNvPr id="6" name="TextBox 5">
              <a:extLst>
                <a:ext uri="{FF2B5EF4-FFF2-40B4-BE49-F238E27FC236}">
                  <a16:creationId xmlns:a16="http://schemas.microsoft.com/office/drawing/2014/main" xmlns="" id="{0D6BD3D3-50C3-4798-AA13-8B20465CD439}"/>
                </a:ext>
              </a:extLst>
            </p:cNvPr>
            <p:cNvSpPr txBox="1"/>
            <p:nvPr/>
          </p:nvSpPr>
          <p:spPr>
            <a:xfrm>
              <a:off x="5977840" y="3214013"/>
              <a:ext cx="2271625" cy="276999"/>
            </a:xfrm>
            <a:prstGeom prst="rect">
              <a:avLst/>
            </a:prstGeom>
            <a:noFill/>
          </p:spPr>
          <p:txBody>
            <a:bodyPr wrap="none" rtlCol="0">
              <a:spAutoFit/>
            </a:bodyPr>
            <a:lstStyle/>
            <a:p>
              <a:r>
                <a:rPr lang="en-US" sz="1200" b="0" dirty="0"/>
                <a:t>http://</a:t>
              </a:r>
              <a:r>
                <a:rPr lang="en-US" sz="1200" b="0" dirty="0" err="1"/>
                <a:t>microbiologiemedicale.fr</a:t>
              </a:r>
              <a:r>
                <a:rPr lang="en-US" sz="1200" b="0" dirty="0"/>
                <a:t>/</a:t>
              </a:r>
            </a:p>
          </p:txBody>
        </p:sp>
        <p:sp>
          <p:nvSpPr>
            <p:cNvPr id="7" name="TextBox 6">
              <a:extLst>
                <a:ext uri="{FF2B5EF4-FFF2-40B4-BE49-F238E27FC236}">
                  <a16:creationId xmlns:a16="http://schemas.microsoft.com/office/drawing/2014/main" xmlns="" id="{A5F568E5-AB14-42B7-B6A0-1DA18640DEE6}"/>
                </a:ext>
              </a:extLst>
            </p:cNvPr>
            <p:cNvSpPr txBox="1"/>
            <p:nvPr/>
          </p:nvSpPr>
          <p:spPr>
            <a:xfrm>
              <a:off x="5972512" y="1044006"/>
              <a:ext cx="2847960" cy="369332"/>
            </a:xfrm>
            <a:prstGeom prst="rect">
              <a:avLst/>
            </a:prstGeom>
            <a:solidFill>
              <a:schemeClr val="bg1">
                <a:lumMod val="95000"/>
              </a:schemeClr>
            </a:solidFill>
          </p:spPr>
          <p:txBody>
            <a:bodyPr wrap="square" rtlCol="0">
              <a:spAutoFit/>
            </a:bodyPr>
            <a:lstStyle/>
            <a:p>
              <a:r>
                <a:rPr lang="en-US" dirty="0"/>
                <a:t>Tuberculin skin test</a:t>
              </a:r>
            </a:p>
          </p:txBody>
        </p:sp>
      </p:grpSp>
    </p:spTree>
    <p:extLst>
      <p:ext uri="{BB962C8B-B14F-4D97-AF65-F5344CB8AC3E}">
        <p14:creationId xmlns:p14="http://schemas.microsoft.com/office/powerpoint/2010/main" val="3533530584"/>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9"/>
                                        </p:tgtEl>
                                      </p:cBhvr>
                                    </p:cmd>
                                  </p:childTnLst>
                                </p:cTn>
                              </p:par>
                            </p:childTnLst>
                          </p:cTn>
                        </p:par>
                      </p:childTnLst>
                    </p:cTn>
                  </p:par>
                </p:childTnLst>
              </p:cTn>
              <p:nextCondLst>
                <p:cond evt="onClick" delay="0">
                  <p:tgtEl>
                    <p:spTgt spid="9"/>
                  </p:tgtEl>
                </p:cond>
              </p:nextCondLst>
            </p:seq>
            <p:video>
              <p:cMediaNode vol="80000">
                <p:cTn id="7" fill="hold" display="0">
                  <p:stCondLst>
                    <p:cond delay="indefinite"/>
                  </p:stCondLst>
                </p:cTn>
                <p:tgtEl>
                  <p:spTgt spid="9"/>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10B449-136A-4B9F-BC2C-687E63489764}"/>
              </a:ext>
            </a:extLst>
          </p:cNvPr>
          <p:cNvSpPr>
            <a:spLocks noGrp="1"/>
          </p:cNvSpPr>
          <p:nvPr>
            <p:ph type="title"/>
          </p:nvPr>
        </p:nvSpPr>
        <p:spPr/>
        <p:txBody>
          <a:bodyPr/>
          <a:lstStyle/>
          <a:p>
            <a:r>
              <a:rPr lang="en-GB"/>
              <a:t>Th2 T cell effector functions </a:t>
            </a:r>
            <a:endParaRPr lang="fr-CH" dirty="0"/>
          </a:p>
        </p:txBody>
      </p:sp>
      <p:sp>
        <p:nvSpPr>
          <p:cNvPr id="3" name="Content Placeholder 2">
            <a:extLst>
              <a:ext uri="{FF2B5EF4-FFF2-40B4-BE49-F238E27FC236}">
                <a16:creationId xmlns:a16="http://schemas.microsoft.com/office/drawing/2014/main" xmlns="" id="{FB35712A-8A96-421F-86DE-33B85EFB7350}"/>
              </a:ext>
            </a:extLst>
          </p:cNvPr>
          <p:cNvSpPr>
            <a:spLocks noGrp="1"/>
          </p:cNvSpPr>
          <p:nvPr>
            <p:ph sz="half" idx="1"/>
          </p:nvPr>
        </p:nvSpPr>
        <p:spPr>
          <a:xfrm>
            <a:off x="172288" y="1237902"/>
            <a:ext cx="4032448" cy="5503466"/>
          </a:xfrm>
        </p:spPr>
        <p:txBody>
          <a:bodyPr>
            <a:noAutofit/>
          </a:bodyPr>
          <a:lstStyle/>
          <a:p>
            <a:pPr marL="0" indent="0">
              <a:spcBef>
                <a:spcPts val="0"/>
              </a:spcBef>
              <a:buNone/>
            </a:pPr>
            <a:r>
              <a:rPr lang="en-GB" sz="1600" dirty="0"/>
              <a:t>Th2 effector function is primarily mediated through the cytokines (IL-4, IL-5) T cells secrete </a:t>
            </a:r>
          </a:p>
          <a:p>
            <a:pPr marL="0" indent="0">
              <a:spcBef>
                <a:spcPts val="600"/>
              </a:spcBef>
              <a:buNone/>
            </a:pPr>
            <a:r>
              <a:rPr lang="en-US" sz="1600" b="1" dirty="0"/>
              <a:t>B cell  modulation</a:t>
            </a:r>
          </a:p>
          <a:p>
            <a:pPr>
              <a:spcBef>
                <a:spcPts val="0"/>
              </a:spcBef>
            </a:pPr>
            <a:r>
              <a:rPr lang="en-US" sz="1600" dirty="0"/>
              <a:t>Th2 cytokines (IL4, IL5):</a:t>
            </a:r>
          </a:p>
          <a:p>
            <a:pPr lvl="1">
              <a:spcBef>
                <a:spcPts val="0"/>
              </a:spcBef>
              <a:buFont typeface="Courier New" panose="02070309020205020404" pitchFamily="49" charset="0"/>
              <a:buChar char="o"/>
            </a:pPr>
            <a:r>
              <a:rPr lang="en-US" sz="1600" dirty="0"/>
              <a:t>regulate B cell proliferation </a:t>
            </a:r>
          </a:p>
          <a:p>
            <a:pPr lvl="1">
              <a:spcBef>
                <a:spcPts val="0"/>
              </a:spcBef>
              <a:buFont typeface="Courier New" panose="02070309020205020404" pitchFamily="49" charset="0"/>
              <a:buChar char="o"/>
            </a:pPr>
            <a:r>
              <a:rPr lang="en-US" sz="1600" dirty="0"/>
              <a:t>isotype switching</a:t>
            </a:r>
          </a:p>
          <a:p>
            <a:pPr lvl="1">
              <a:spcBef>
                <a:spcPts val="0"/>
              </a:spcBef>
              <a:buFont typeface="Courier New" panose="02070309020205020404" pitchFamily="49" charset="0"/>
              <a:buChar char="o"/>
            </a:pPr>
            <a:r>
              <a:rPr lang="en-US" sz="1600" dirty="0"/>
              <a:t>hematopoiesis </a:t>
            </a:r>
          </a:p>
          <a:p>
            <a:pPr lvl="1">
              <a:spcBef>
                <a:spcPts val="0"/>
              </a:spcBef>
              <a:buFont typeface="Courier New" panose="02070309020205020404" pitchFamily="49" charset="0"/>
              <a:buChar char="o"/>
            </a:pPr>
            <a:r>
              <a:rPr lang="en-US" sz="1600" dirty="0"/>
              <a:t>recruitment of eosinophils &amp; mast cells</a:t>
            </a:r>
          </a:p>
          <a:p>
            <a:pPr lvl="1">
              <a:spcBef>
                <a:spcPts val="0"/>
              </a:spcBef>
              <a:buFont typeface="Courier New" panose="02070309020205020404" pitchFamily="49" charset="0"/>
              <a:buChar char="o"/>
            </a:pPr>
            <a:r>
              <a:rPr lang="en-US" sz="1600" dirty="0"/>
              <a:t>stimulate mucus production</a:t>
            </a:r>
          </a:p>
          <a:p>
            <a:pPr marL="0" indent="0">
              <a:spcBef>
                <a:spcPts val="600"/>
              </a:spcBef>
              <a:buNone/>
            </a:pPr>
            <a:r>
              <a:rPr lang="en-US" sz="1600" b="1" dirty="0"/>
              <a:t>Anti-parasite defense</a:t>
            </a:r>
          </a:p>
          <a:p>
            <a:pPr>
              <a:spcBef>
                <a:spcPts val="0"/>
              </a:spcBef>
            </a:pPr>
            <a:r>
              <a:rPr lang="en-US" sz="1600" dirty="0"/>
              <a:t>Defense against extracellular parasites</a:t>
            </a:r>
          </a:p>
          <a:p>
            <a:pPr lvl="1">
              <a:spcBef>
                <a:spcPts val="0"/>
              </a:spcBef>
              <a:buFont typeface="Courier New" panose="02070309020205020404" pitchFamily="49" charset="0"/>
              <a:buChar char="o"/>
            </a:pPr>
            <a:r>
              <a:rPr lang="en-US" sz="1600" dirty="0"/>
              <a:t>gastrointestinal worms</a:t>
            </a:r>
          </a:p>
          <a:p>
            <a:pPr lvl="1">
              <a:spcBef>
                <a:spcPts val="0"/>
              </a:spcBef>
              <a:buFont typeface="Courier New" panose="02070309020205020404" pitchFamily="49" charset="0"/>
              <a:buChar char="o"/>
            </a:pPr>
            <a:r>
              <a:rPr lang="en-US" sz="1600" dirty="0"/>
              <a:t>amoebae</a:t>
            </a:r>
          </a:p>
          <a:p>
            <a:pPr marL="0" indent="0">
              <a:spcBef>
                <a:spcPts val="600"/>
              </a:spcBef>
              <a:buNone/>
            </a:pPr>
            <a:r>
              <a:rPr lang="en-US" sz="1600" b="1" dirty="0"/>
              <a:t>Repair</a:t>
            </a:r>
          </a:p>
          <a:p>
            <a:pPr>
              <a:spcBef>
                <a:spcPts val="0"/>
              </a:spcBef>
            </a:pPr>
            <a:r>
              <a:rPr lang="en-US" sz="1600" dirty="0"/>
              <a:t>Th2 induce M2 macrophages involved in repair</a:t>
            </a:r>
          </a:p>
          <a:p>
            <a:pPr marL="0" indent="0">
              <a:spcBef>
                <a:spcPts val="600"/>
              </a:spcBef>
              <a:buNone/>
            </a:pPr>
            <a:r>
              <a:rPr lang="en-US" sz="1600" b="1" dirty="0"/>
              <a:t>Th1 antagonism</a:t>
            </a:r>
          </a:p>
          <a:p>
            <a:pPr>
              <a:spcBef>
                <a:spcPts val="0"/>
              </a:spcBef>
            </a:pPr>
            <a:r>
              <a:rPr lang="en-US" sz="1600" dirty="0"/>
              <a:t>Th2 response inhibits Th1 response</a:t>
            </a:r>
          </a:p>
          <a:p>
            <a:pPr marL="457200" lvl="1" indent="0">
              <a:spcBef>
                <a:spcPts val="0"/>
              </a:spcBef>
              <a:buNone/>
            </a:pPr>
            <a:endParaRPr lang="en-US" sz="1600" dirty="0"/>
          </a:p>
          <a:p>
            <a:pPr marL="457200" lvl="1" indent="0">
              <a:spcBef>
                <a:spcPts val="0"/>
              </a:spcBef>
              <a:buNone/>
            </a:pPr>
            <a:endParaRPr lang="fr-CH" sz="1600" dirty="0"/>
          </a:p>
        </p:txBody>
      </p:sp>
      <p:pic>
        <p:nvPicPr>
          <p:cNvPr id="8" name="Image 1" descr="Dia_12.jpg">
            <a:extLst>
              <a:ext uri="{FF2B5EF4-FFF2-40B4-BE49-F238E27FC236}">
                <a16:creationId xmlns:a16="http://schemas.microsoft.com/office/drawing/2014/main" xmlns="" id="{29F90F01-3AEC-4878-B4AC-E7B3894FF28F}"/>
              </a:ext>
            </a:extLst>
          </p:cNvPr>
          <p:cNvPicPr>
            <a:picLocks noChangeAspect="1"/>
          </p:cNvPicPr>
          <p:nvPr/>
        </p:nvPicPr>
        <p:blipFill rotWithShape="1">
          <a:blip r:embed="rId2">
            <a:extLst>
              <a:ext uri="{28A0092B-C50C-407E-A947-70E740481C1C}">
                <a14:useLocalDpi xmlns:a14="http://schemas.microsoft.com/office/drawing/2010/main" val="0"/>
              </a:ext>
            </a:extLst>
          </a:blip>
          <a:srcRect l="4984" t="4673" r="2805" b="6543"/>
          <a:stretch/>
        </p:blipFill>
        <p:spPr>
          <a:xfrm>
            <a:off x="3815408" y="1772816"/>
            <a:ext cx="5328592" cy="4104456"/>
          </a:xfrm>
          <a:prstGeom prst="rect">
            <a:avLst/>
          </a:prstGeom>
        </p:spPr>
      </p:pic>
    </p:spTree>
    <p:extLst>
      <p:ext uri="{BB962C8B-B14F-4D97-AF65-F5344CB8AC3E}">
        <p14:creationId xmlns:p14="http://schemas.microsoft.com/office/powerpoint/2010/main" val="31646840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2D5EE7-8A0A-42E2-8D54-A600D13709BE}"/>
              </a:ext>
            </a:extLst>
          </p:cNvPr>
          <p:cNvSpPr>
            <a:spLocks noGrp="1"/>
          </p:cNvSpPr>
          <p:nvPr>
            <p:ph type="title"/>
          </p:nvPr>
        </p:nvSpPr>
        <p:spPr/>
        <p:txBody>
          <a:bodyPr/>
          <a:lstStyle/>
          <a:p>
            <a:r>
              <a:rPr lang="fr-CH" dirty="0"/>
              <a:t>Example of a Th2-centric </a:t>
            </a:r>
            <a:r>
              <a:rPr lang="fr-CH" dirty="0" err="1"/>
              <a:t>disease</a:t>
            </a:r>
            <a:r>
              <a:rPr lang="fr-CH" dirty="0"/>
              <a:t>: </a:t>
            </a:r>
            <a:r>
              <a:rPr lang="fr-CH" dirty="0" err="1"/>
              <a:t>worm</a:t>
            </a:r>
            <a:r>
              <a:rPr lang="fr-CH" dirty="0"/>
              <a:t> infestation</a:t>
            </a:r>
          </a:p>
        </p:txBody>
      </p:sp>
      <p:sp>
        <p:nvSpPr>
          <p:cNvPr id="3" name="Content Placeholder 2">
            <a:extLst>
              <a:ext uri="{FF2B5EF4-FFF2-40B4-BE49-F238E27FC236}">
                <a16:creationId xmlns:a16="http://schemas.microsoft.com/office/drawing/2014/main" xmlns="" id="{47665E7B-C572-4625-89FE-CA3E73E594CD}"/>
              </a:ext>
            </a:extLst>
          </p:cNvPr>
          <p:cNvSpPr>
            <a:spLocks noGrp="1"/>
          </p:cNvSpPr>
          <p:nvPr>
            <p:ph idx="1"/>
          </p:nvPr>
        </p:nvSpPr>
        <p:spPr>
          <a:xfrm>
            <a:off x="650848" y="1206814"/>
            <a:ext cx="8141551" cy="2408078"/>
          </a:xfrm>
        </p:spPr>
        <p:txBody>
          <a:bodyPr>
            <a:normAutofit/>
          </a:bodyPr>
          <a:lstStyle/>
          <a:p>
            <a:r>
              <a:rPr lang="en-GB" sz="2000" dirty="0"/>
              <a:t>Helminths (nematodes or platyhelminths) are large multicellular organisms </a:t>
            </a:r>
          </a:p>
          <a:p>
            <a:r>
              <a:rPr lang="en-GB" sz="2000" dirty="0"/>
              <a:t>Ubiquitous exposure, important health burden in developing countries</a:t>
            </a:r>
          </a:p>
          <a:p>
            <a:r>
              <a:rPr lang="en-GB" sz="2000" dirty="0"/>
              <a:t>Humans co-evolved with worms</a:t>
            </a:r>
          </a:p>
          <a:p>
            <a:r>
              <a:rPr lang="en-GB" sz="2000" dirty="0"/>
              <a:t>Various routes of transmission (mosquito, snail, soil…)</a:t>
            </a:r>
          </a:p>
          <a:p>
            <a:r>
              <a:rPr lang="en-GB" sz="2000" dirty="0"/>
              <a:t>Th2 response orchestrates immune response to the worm</a:t>
            </a:r>
          </a:p>
          <a:p>
            <a:endParaRPr lang="fr-CH" sz="2000" dirty="0"/>
          </a:p>
        </p:txBody>
      </p:sp>
      <p:pic>
        <p:nvPicPr>
          <p:cNvPr id="4" name="Picture 3" descr="180px-Hookworms">
            <a:extLst>
              <a:ext uri="{FF2B5EF4-FFF2-40B4-BE49-F238E27FC236}">
                <a16:creationId xmlns:a16="http://schemas.microsoft.com/office/drawing/2014/main" xmlns="" id="{141A73DC-97BB-4470-B75C-5787B8C93D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6350470" y="3929218"/>
            <a:ext cx="2514600"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Picture 7.png">
            <a:extLst>
              <a:ext uri="{FF2B5EF4-FFF2-40B4-BE49-F238E27FC236}">
                <a16:creationId xmlns:a16="http://schemas.microsoft.com/office/drawing/2014/main" xmlns="" id="{A99BE63E-76F4-4051-9AF1-6B759B9D7365}"/>
              </a:ext>
            </a:extLst>
          </p:cNvPr>
          <p:cNvPicPr>
            <a:picLocks noChangeAspect="1"/>
          </p:cNvPicPr>
          <p:nvPr/>
        </p:nvPicPr>
        <p:blipFill rotWithShape="1">
          <a:blip r:embed="rId3"/>
          <a:srcRect r="6609" b="14687"/>
          <a:stretch/>
        </p:blipFill>
        <p:spPr bwMode="auto">
          <a:xfrm>
            <a:off x="683568" y="3573016"/>
            <a:ext cx="5837212" cy="2598355"/>
          </a:xfrm>
          <a:prstGeom prst="rect">
            <a:avLst/>
          </a:prstGeom>
          <a:noFill/>
          <a:ln w="9525">
            <a:noFill/>
            <a:miter lim="800000"/>
            <a:headEnd/>
            <a:tailEnd/>
          </a:ln>
        </p:spPr>
      </p:pic>
      <p:sp>
        <p:nvSpPr>
          <p:cNvPr id="6" name="TextBox 3">
            <a:extLst>
              <a:ext uri="{FF2B5EF4-FFF2-40B4-BE49-F238E27FC236}">
                <a16:creationId xmlns:a16="http://schemas.microsoft.com/office/drawing/2014/main" xmlns="" id="{72AED916-6CA4-4FA6-9C46-133DA3B24DC0}"/>
              </a:ext>
            </a:extLst>
          </p:cNvPr>
          <p:cNvSpPr txBox="1">
            <a:spLocks noChangeArrowheads="1"/>
          </p:cNvSpPr>
          <p:nvPr/>
        </p:nvSpPr>
        <p:spPr bwMode="auto">
          <a:xfrm>
            <a:off x="650848" y="6184073"/>
            <a:ext cx="5477172" cy="261610"/>
          </a:xfrm>
          <a:prstGeom prst="rect">
            <a:avLst/>
          </a:prstGeom>
          <a:noFill/>
          <a:ln w="9525">
            <a:noFill/>
            <a:miter lim="800000"/>
            <a:headEnd/>
            <a:tailEnd/>
          </a:ln>
        </p:spPr>
        <p:txBody>
          <a:bodyPr wrap="square">
            <a:prstTxWarp prst="textNoShape">
              <a:avLst/>
            </a:prstTxWarp>
            <a:spAutoFit/>
          </a:bodyPr>
          <a:lstStyle/>
          <a:p>
            <a:r>
              <a:rPr lang="en-US" sz="1100" dirty="0" err="1">
                <a:latin typeface="+mj-lt"/>
              </a:rPr>
              <a:t>Despommier</a:t>
            </a:r>
            <a:r>
              <a:rPr lang="en-US" sz="1100" dirty="0">
                <a:latin typeface="+mj-lt"/>
              </a:rPr>
              <a:t> D et al. Parasitic disease, 5</a:t>
            </a:r>
            <a:r>
              <a:rPr lang="en-US" sz="1100" baseline="30000" dirty="0">
                <a:latin typeface="+mj-lt"/>
              </a:rPr>
              <a:t>th</a:t>
            </a:r>
            <a:r>
              <a:rPr lang="en-US" sz="1100" dirty="0">
                <a:latin typeface="+mj-lt"/>
              </a:rPr>
              <a:t> </a:t>
            </a:r>
            <a:r>
              <a:rPr lang="en-US" sz="1100" dirty="0" err="1">
                <a:latin typeface="+mj-lt"/>
              </a:rPr>
              <a:t>edn</a:t>
            </a:r>
            <a:r>
              <a:rPr lang="en-US" sz="1100" dirty="0">
                <a:latin typeface="+mj-lt"/>
              </a:rPr>
              <a:t>, NY, Apple tree Production 2005</a:t>
            </a:r>
          </a:p>
        </p:txBody>
      </p:sp>
    </p:spTree>
    <p:extLst>
      <p:ext uri="{BB962C8B-B14F-4D97-AF65-F5344CB8AC3E}">
        <p14:creationId xmlns:p14="http://schemas.microsoft.com/office/powerpoint/2010/main" val="4853404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5A5670-2CE0-419B-BF27-5C647C7931AB}"/>
              </a:ext>
            </a:extLst>
          </p:cNvPr>
          <p:cNvSpPr>
            <a:spLocks noGrp="1"/>
          </p:cNvSpPr>
          <p:nvPr>
            <p:ph type="title"/>
          </p:nvPr>
        </p:nvSpPr>
        <p:spPr/>
        <p:txBody>
          <a:bodyPr/>
          <a:lstStyle/>
          <a:p>
            <a:r>
              <a:rPr lang="en-GB" dirty="0"/>
              <a:t>Example of a Th2-centric disease: worm infestation</a:t>
            </a:r>
            <a:endParaRPr lang="fr-CH" dirty="0"/>
          </a:p>
        </p:txBody>
      </p:sp>
      <p:sp>
        <p:nvSpPr>
          <p:cNvPr id="4" name="TextBox 3">
            <a:extLst>
              <a:ext uri="{FF2B5EF4-FFF2-40B4-BE49-F238E27FC236}">
                <a16:creationId xmlns:a16="http://schemas.microsoft.com/office/drawing/2014/main" xmlns="" id="{FAA559BB-7AE7-47E1-958B-AD20406914C9}"/>
              </a:ext>
            </a:extLst>
          </p:cNvPr>
          <p:cNvSpPr txBox="1"/>
          <p:nvPr/>
        </p:nvSpPr>
        <p:spPr>
          <a:xfrm flipH="1">
            <a:off x="6372200" y="1916832"/>
            <a:ext cx="2771800" cy="1477328"/>
          </a:xfrm>
          <a:prstGeom prst="rect">
            <a:avLst/>
          </a:prstGeom>
          <a:solidFill>
            <a:schemeClr val="bg1">
              <a:lumMod val="95000"/>
            </a:schemeClr>
          </a:solidFill>
        </p:spPr>
        <p:txBody>
          <a:bodyPr wrap="square" rtlCol="0">
            <a:spAutoFit/>
          </a:bodyPr>
          <a:lstStyle/>
          <a:p>
            <a:r>
              <a:rPr lang="fr-CH" dirty="0">
                <a:latin typeface="+mj-lt"/>
              </a:rPr>
              <a:t>Life cycle of </a:t>
            </a:r>
            <a:r>
              <a:rPr lang="fr-CH" i="1" dirty="0"/>
              <a:t>Ascaris </a:t>
            </a:r>
            <a:r>
              <a:rPr lang="fr-CH" i="1" dirty="0" smtClean="0"/>
              <a:t>lumbricoides</a:t>
            </a:r>
            <a:r>
              <a:rPr lang="fr-CH" dirty="0"/>
              <a:t>,</a:t>
            </a:r>
            <a:r>
              <a:rPr lang="fr-CH" dirty="0" smtClean="0"/>
              <a:t> </a:t>
            </a:r>
            <a:r>
              <a:rPr lang="fr-CH" dirty="0"/>
              <a:t>the largest nematode (roundworm) parasitizing the human intestine</a:t>
            </a:r>
            <a:endParaRPr lang="fr-CH" dirty="0">
              <a:latin typeface="+mj-lt"/>
            </a:endParaRPr>
          </a:p>
        </p:txBody>
      </p:sp>
      <p:pic>
        <p:nvPicPr>
          <p:cNvPr id="5" name="Picture 4"/>
          <p:cNvPicPr>
            <a:picLocks noChangeAspect="1"/>
          </p:cNvPicPr>
          <p:nvPr/>
        </p:nvPicPr>
        <p:blipFill>
          <a:blip r:embed="rId2"/>
          <a:stretch>
            <a:fillRect/>
          </a:stretch>
        </p:blipFill>
        <p:spPr>
          <a:xfrm>
            <a:off x="539552" y="908720"/>
            <a:ext cx="5524500" cy="5626100"/>
          </a:xfrm>
          <a:prstGeom prst="rect">
            <a:avLst/>
          </a:prstGeom>
        </p:spPr>
      </p:pic>
    </p:spTree>
    <p:extLst>
      <p:ext uri="{BB962C8B-B14F-4D97-AF65-F5344CB8AC3E}">
        <p14:creationId xmlns:p14="http://schemas.microsoft.com/office/powerpoint/2010/main" val="1336571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A4A136-A6EF-47DB-A633-6EC86C9B16EE}"/>
              </a:ext>
            </a:extLst>
          </p:cNvPr>
          <p:cNvSpPr>
            <a:spLocks noGrp="1"/>
          </p:cNvSpPr>
          <p:nvPr>
            <p:ph type="title"/>
          </p:nvPr>
        </p:nvSpPr>
        <p:spPr/>
        <p:txBody>
          <a:bodyPr/>
          <a:lstStyle/>
          <a:p>
            <a:r>
              <a:rPr lang="en-GB" dirty="0"/>
              <a:t>Example of a Th2-centric disease: worm infestation</a:t>
            </a:r>
            <a:endParaRPr lang="fr-CH" dirty="0"/>
          </a:p>
        </p:txBody>
      </p:sp>
      <p:sp>
        <p:nvSpPr>
          <p:cNvPr id="4" name="Content Placeholder 3">
            <a:extLst>
              <a:ext uri="{FF2B5EF4-FFF2-40B4-BE49-F238E27FC236}">
                <a16:creationId xmlns:a16="http://schemas.microsoft.com/office/drawing/2014/main" xmlns="" id="{0AA49BF9-70E0-47FE-8E50-F76F12E5CBF2}"/>
              </a:ext>
            </a:extLst>
          </p:cNvPr>
          <p:cNvSpPr>
            <a:spLocks noGrp="1"/>
          </p:cNvSpPr>
          <p:nvPr>
            <p:ph sz="half" idx="2"/>
          </p:nvPr>
        </p:nvSpPr>
        <p:spPr>
          <a:xfrm>
            <a:off x="5663317" y="2204864"/>
            <a:ext cx="3456384" cy="3144815"/>
          </a:xfrm>
          <a:noFill/>
        </p:spPr>
        <p:txBody>
          <a:bodyPr>
            <a:normAutofit fontScale="92500" lnSpcReduction="10000"/>
          </a:bodyPr>
          <a:lstStyle/>
          <a:p>
            <a:pPr marL="0" indent="0">
              <a:buNone/>
            </a:pPr>
            <a:r>
              <a:rPr lang="en-GB" sz="2000" dirty="0"/>
              <a:t>Th2 response also includes </a:t>
            </a:r>
          </a:p>
          <a:p>
            <a:r>
              <a:rPr lang="en-GB" sz="2000" dirty="0"/>
              <a:t>activation of M2 macrophages involved in tissue repair</a:t>
            </a:r>
          </a:p>
          <a:p>
            <a:r>
              <a:rPr lang="en-GB" sz="2000" dirty="0"/>
              <a:t>production of mucus and smooth muscle contraction to induce worm ejection</a:t>
            </a:r>
          </a:p>
          <a:p>
            <a:pPr marL="0" indent="0">
              <a:buNone/>
            </a:pPr>
            <a:r>
              <a:rPr lang="en-GB" sz="2000" dirty="0" smtClean="0"/>
              <a:t>ILC2: innate lymphoid cells 2</a:t>
            </a:r>
          </a:p>
          <a:p>
            <a:pPr marL="0" indent="0">
              <a:buNone/>
            </a:pPr>
            <a:r>
              <a:rPr lang="en-GB" sz="2000" dirty="0"/>
              <a:t>HES: </a:t>
            </a:r>
            <a:r>
              <a:rPr lang="en-GB" sz="2000" dirty="0" smtClean="0"/>
              <a:t>secreted factors [</a:t>
            </a:r>
            <a:r>
              <a:rPr lang="en-GB" sz="2000" dirty="0"/>
              <a:t>HES</a:t>
            </a:r>
            <a:r>
              <a:rPr lang="en-GB" sz="2000" dirty="0" smtClean="0"/>
              <a:t>] which induces </a:t>
            </a:r>
            <a:r>
              <a:rPr lang="en-GB" sz="2000" dirty="0" err="1" smtClean="0"/>
              <a:t>Treg</a:t>
            </a:r>
            <a:endParaRPr lang="en-GB" sz="2000" dirty="0" smtClean="0"/>
          </a:p>
          <a:p>
            <a:pPr marL="0" indent="0">
              <a:buNone/>
            </a:pPr>
            <a:r>
              <a:rPr lang="en-GB" sz="2000" dirty="0" smtClean="0"/>
              <a:t>SCFA: Short chain fatty acid</a:t>
            </a:r>
            <a:endParaRPr lang="en-GB" sz="2000" dirty="0"/>
          </a:p>
        </p:txBody>
      </p:sp>
      <p:pic>
        <p:nvPicPr>
          <p:cNvPr id="3" name="Picture 2"/>
          <p:cNvPicPr>
            <a:picLocks noChangeAspect="1"/>
          </p:cNvPicPr>
          <p:nvPr/>
        </p:nvPicPr>
        <p:blipFill>
          <a:blip r:embed="rId2"/>
          <a:stretch>
            <a:fillRect/>
          </a:stretch>
        </p:blipFill>
        <p:spPr>
          <a:xfrm>
            <a:off x="-108520" y="1673527"/>
            <a:ext cx="5832648" cy="3867721"/>
          </a:xfrm>
          <a:prstGeom prst="rect">
            <a:avLst/>
          </a:prstGeom>
        </p:spPr>
      </p:pic>
    </p:spTree>
    <p:extLst>
      <p:ext uri="{BB962C8B-B14F-4D97-AF65-F5344CB8AC3E}">
        <p14:creationId xmlns:p14="http://schemas.microsoft.com/office/powerpoint/2010/main" val="1586838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A4A136-A6EF-47DB-A633-6EC86C9B16EE}"/>
              </a:ext>
            </a:extLst>
          </p:cNvPr>
          <p:cNvSpPr>
            <a:spLocks noGrp="1"/>
          </p:cNvSpPr>
          <p:nvPr>
            <p:ph type="title"/>
          </p:nvPr>
        </p:nvSpPr>
        <p:spPr/>
        <p:txBody>
          <a:bodyPr/>
          <a:lstStyle/>
          <a:p>
            <a:r>
              <a:rPr lang="en-GB" dirty="0"/>
              <a:t>Example of a Th2-centric disease: worm infestation</a:t>
            </a:r>
            <a:endParaRPr lang="fr-CH" dirty="0"/>
          </a:p>
        </p:txBody>
      </p:sp>
      <p:sp>
        <p:nvSpPr>
          <p:cNvPr id="4" name="Content Placeholder 3">
            <a:extLst>
              <a:ext uri="{FF2B5EF4-FFF2-40B4-BE49-F238E27FC236}">
                <a16:creationId xmlns:a16="http://schemas.microsoft.com/office/drawing/2014/main" xmlns="" id="{0AA49BF9-70E0-47FE-8E50-F76F12E5CBF2}"/>
              </a:ext>
            </a:extLst>
          </p:cNvPr>
          <p:cNvSpPr>
            <a:spLocks noGrp="1"/>
          </p:cNvSpPr>
          <p:nvPr>
            <p:ph sz="half" idx="2"/>
          </p:nvPr>
        </p:nvSpPr>
        <p:spPr>
          <a:xfrm>
            <a:off x="5257800" y="2420888"/>
            <a:ext cx="3886200" cy="1768950"/>
          </a:xfrm>
          <a:noFill/>
        </p:spPr>
        <p:txBody>
          <a:bodyPr>
            <a:normAutofit/>
          </a:bodyPr>
          <a:lstStyle/>
          <a:p>
            <a:pPr marL="0" indent="0">
              <a:buNone/>
            </a:pPr>
            <a:endParaRPr lang="en-GB" sz="2000" dirty="0"/>
          </a:p>
          <a:p>
            <a:pPr marL="0" indent="0">
              <a:buNone/>
            </a:pPr>
            <a:r>
              <a:rPr lang="en-GB" sz="2000" dirty="0"/>
              <a:t>Allergic responses are Th2 like (</a:t>
            </a:r>
            <a:r>
              <a:rPr lang="en-GB" sz="2000" dirty="0" err="1"/>
              <a:t>IgE</a:t>
            </a:r>
            <a:r>
              <a:rPr lang="en-GB" sz="2000" dirty="0"/>
              <a:t>, mast cells)</a:t>
            </a:r>
            <a:endParaRPr lang="fr-CH" sz="2000" dirty="0"/>
          </a:p>
        </p:txBody>
      </p:sp>
      <p:pic>
        <p:nvPicPr>
          <p:cNvPr id="6" name="Image 3" descr="dia_13.jpg">
            <a:extLst>
              <a:ext uri="{FF2B5EF4-FFF2-40B4-BE49-F238E27FC236}">
                <a16:creationId xmlns:a16="http://schemas.microsoft.com/office/drawing/2014/main" xmlns="" id="{346659C6-AC02-4071-818B-08C89D25F70D}"/>
              </a:ext>
            </a:extLst>
          </p:cNvPr>
          <p:cNvPicPr>
            <a:picLocks noChangeAspect="1"/>
          </p:cNvPicPr>
          <p:nvPr/>
        </p:nvPicPr>
        <p:blipFill rotWithShape="1">
          <a:blip r:embed="rId2">
            <a:extLst>
              <a:ext uri="{28A0092B-C50C-407E-A947-70E740481C1C}">
                <a14:useLocalDpi xmlns:a14="http://schemas.microsoft.com/office/drawing/2010/main" val="0"/>
              </a:ext>
            </a:extLst>
          </a:blip>
          <a:srcRect l="17590"/>
          <a:stretch/>
        </p:blipFill>
        <p:spPr>
          <a:xfrm>
            <a:off x="67522" y="812856"/>
            <a:ext cx="4969584" cy="603029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xmlns="" id="{91CE684A-5305-45E2-B5E9-3EB98F5393B8}"/>
              </a:ext>
            </a:extLst>
          </p:cNvPr>
          <p:cNvCxnSpPr/>
          <p:nvPr/>
        </p:nvCxnSpPr>
        <p:spPr>
          <a:xfrm>
            <a:off x="3923928" y="3429000"/>
            <a:ext cx="144016" cy="399004"/>
          </a:xfrm>
          <a:prstGeom prst="line">
            <a:avLst/>
          </a:prstGeom>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xmlns="" id="{1ECD985F-5A20-4BF8-8D83-A7D26397BB08}"/>
              </a:ext>
            </a:extLst>
          </p:cNvPr>
          <p:cNvSpPr txBox="1"/>
          <p:nvPr/>
        </p:nvSpPr>
        <p:spPr>
          <a:xfrm>
            <a:off x="3955279" y="3741959"/>
            <a:ext cx="861133" cy="261610"/>
          </a:xfrm>
          <a:prstGeom prst="rect">
            <a:avLst/>
          </a:prstGeom>
          <a:noFill/>
        </p:spPr>
        <p:txBody>
          <a:bodyPr wrap="none" rtlCol="0">
            <a:spAutoFit/>
          </a:bodyPr>
          <a:lstStyle/>
          <a:p>
            <a:r>
              <a:rPr lang="fr-CH" sz="1100" dirty="0" err="1"/>
              <a:t>Adult</a:t>
            </a:r>
            <a:r>
              <a:rPr lang="fr-CH" sz="1100" dirty="0"/>
              <a:t> </a:t>
            </a:r>
            <a:r>
              <a:rPr lang="fr-CH" sz="1100" dirty="0" err="1"/>
              <a:t>worm</a:t>
            </a:r>
            <a:endParaRPr lang="fr-CH" sz="1100" dirty="0"/>
          </a:p>
        </p:txBody>
      </p:sp>
    </p:spTree>
    <p:extLst>
      <p:ext uri="{BB962C8B-B14F-4D97-AF65-F5344CB8AC3E}">
        <p14:creationId xmlns:p14="http://schemas.microsoft.com/office/powerpoint/2010/main" val="3060664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918ECE-0431-48C3-AF96-0F813C550817}"/>
              </a:ext>
            </a:extLst>
          </p:cNvPr>
          <p:cNvSpPr>
            <a:spLocks noGrp="1"/>
          </p:cNvSpPr>
          <p:nvPr>
            <p:ph type="title"/>
          </p:nvPr>
        </p:nvSpPr>
        <p:spPr/>
        <p:txBody>
          <a:bodyPr/>
          <a:lstStyle/>
          <a:p>
            <a:r>
              <a:rPr lang="fr-CH" dirty="0"/>
              <a:t>Th1 / Th2 </a:t>
            </a:r>
            <a:r>
              <a:rPr lang="fr-CH" dirty="0" err="1"/>
              <a:t>antagonism</a:t>
            </a:r>
            <a:endParaRPr lang="fr-CH" dirty="0"/>
          </a:p>
        </p:txBody>
      </p:sp>
      <p:sp>
        <p:nvSpPr>
          <p:cNvPr id="3" name="Content Placeholder 2">
            <a:extLst>
              <a:ext uri="{FF2B5EF4-FFF2-40B4-BE49-F238E27FC236}">
                <a16:creationId xmlns:a16="http://schemas.microsoft.com/office/drawing/2014/main" xmlns="" id="{0B5E8393-5C34-46FC-8AD8-3E687718ACD3}"/>
              </a:ext>
            </a:extLst>
          </p:cNvPr>
          <p:cNvSpPr>
            <a:spLocks noGrp="1"/>
          </p:cNvSpPr>
          <p:nvPr>
            <p:ph idx="1"/>
          </p:nvPr>
        </p:nvSpPr>
        <p:spPr>
          <a:xfrm>
            <a:off x="921379" y="5532132"/>
            <a:ext cx="8136904" cy="1008112"/>
          </a:xfrm>
        </p:spPr>
        <p:txBody>
          <a:bodyPr>
            <a:normAutofit/>
          </a:bodyPr>
          <a:lstStyle/>
          <a:p>
            <a:pPr marL="0" indent="0">
              <a:buNone/>
            </a:pPr>
            <a:r>
              <a:rPr lang="en-GB" sz="1800" dirty="0"/>
              <a:t>The balance between Th1 and Th2 responses may influence the outcome of infections, as illustrated by </a:t>
            </a:r>
            <a:r>
              <a:rPr lang="en-GB" sz="1800" dirty="0" err="1"/>
              <a:t>Leishmania</a:t>
            </a:r>
            <a:r>
              <a:rPr lang="en-GB" sz="1800" dirty="0"/>
              <a:t> infection in mice and leprosy in humans. </a:t>
            </a:r>
          </a:p>
          <a:p>
            <a:pPr marL="0" indent="0">
              <a:buNone/>
            </a:pPr>
            <a:r>
              <a:rPr lang="en-GB" sz="1800" dirty="0"/>
              <a:t>IFN, interferon; IL, interleukin; TNF, </a:t>
            </a:r>
            <a:r>
              <a:rPr lang="en-GB" sz="1800" dirty="0" err="1"/>
              <a:t>tumor</a:t>
            </a:r>
            <a:r>
              <a:rPr lang="en-GB" sz="1800" dirty="0"/>
              <a:t> necrosis factor.</a:t>
            </a:r>
          </a:p>
          <a:p>
            <a:pPr marL="0" indent="0">
              <a:buNone/>
            </a:pPr>
            <a:endParaRPr lang="fr-CH" sz="1800" dirty="0"/>
          </a:p>
        </p:txBody>
      </p:sp>
      <p:pic>
        <p:nvPicPr>
          <p:cNvPr id="4" name="Image 1" descr="dia_14.jpg">
            <a:extLst>
              <a:ext uri="{FF2B5EF4-FFF2-40B4-BE49-F238E27FC236}">
                <a16:creationId xmlns:a16="http://schemas.microsoft.com/office/drawing/2014/main" xmlns="" id="{57E5A460-2798-4273-B10B-63394D433D4A}"/>
              </a:ext>
            </a:extLst>
          </p:cNvPr>
          <p:cNvPicPr>
            <a:picLocks noChangeAspect="1"/>
          </p:cNvPicPr>
          <p:nvPr/>
        </p:nvPicPr>
        <p:blipFill rotWithShape="1">
          <a:blip r:embed="rId2">
            <a:extLst>
              <a:ext uri="{28A0092B-C50C-407E-A947-70E740481C1C}">
                <a14:useLocalDpi xmlns:a14="http://schemas.microsoft.com/office/drawing/2010/main" val="0"/>
              </a:ext>
            </a:extLst>
          </a:blip>
          <a:srcRect t="4814" b="6489"/>
          <a:stretch/>
        </p:blipFill>
        <p:spPr>
          <a:xfrm>
            <a:off x="2117181" y="907778"/>
            <a:ext cx="4909636" cy="2449484"/>
          </a:xfrm>
          <a:prstGeom prst="rect">
            <a:avLst/>
          </a:prstGeom>
        </p:spPr>
      </p:pic>
      <p:graphicFrame>
        <p:nvGraphicFramePr>
          <p:cNvPr id="5" name="Table 4">
            <a:extLst>
              <a:ext uri="{FF2B5EF4-FFF2-40B4-BE49-F238E27FC236}">
                <a16:creationId xmlns:a16="http://schemas.microsoft.com/office/drawing/2014/main" xmlns="" id="{7D49E02B-6C32-4CBD-BAD1-6C92F102B5AE}"/>
              </a:ext>
            </a:extLst>
          </p:cNvPr>
          <p:cNvGraphicFramePr>
            <a:graphicFrameLocks noGrp="1"/>
          </p:cNvGraphicFramePr>
          <p:nvPr>
            <p:extLst>
              <p:ext uri="{D42A27DB-BD31-4B8C-83A1-F6EECF244321}">
                <p14:modId xmlns:p14="http://schemas.microsoft.com/office/powerpoint/2010/main" val="373509254"/>
              </p:ext>
            </p:extLst>
          </p:nvPr>
        </p:nvGraphicFramePr>
        <p:xfrm>
          <a:off x="1043607" y="3543550"/>
          <a:ext cx="7056783" cy="1772920"/>
        </p:xfrm>
        <a:graphic>
          <a:graphicData uri="http://schemas.openxmlformats.org/drawingml/2006/table">
            <a:tbl>
              <a:tblPr firstRow="1" bandRow="1">
                <a:tableStyleId>{8799B23B-EC83-4686-B30A-512413B5E67A}</a:tableStyleId>
              </a:tblPr>
              <a:tblGrid>
                <a:gridCol w="1656183">
                  <a:extLst>
                    <a:ext uri="{9D8B030D-6E8A-4147-A177-3AD203B41FA5}">
                      <a16:colId xmlns:a16="http://schemas.microsoft.com/office/drawing/2014/main" xmlns="" val="2437073525"/>
                    </a:ext>
                  </a:extLst>
                </a:gridCol>
                <a:gridCol w="3024336">
                  <a:extLst>
                    <a:ext uri="{9D8B030D-6E8A-4147-A177-3AD203B41FA5}">
                      <a16:colId xmlns:a16="http://schemas.microsoft.com/office/drawing/2014/main" xmlns="" val="3018999921"/>
                    </a:ext>
                  </a:extLst>
                </a:gridCol>
                <a:gridCol w="2376264">
                  <a:extLst>
                    <a:ext uri="{9D8B030D-6E8A-4147-A177-3AD203B41FA5}">
                      <a16:colId xmlns:a16="http://schemas.microsoft.com/office/drawing/2014/main" xmlns="" val="1481961760"/>
                    </a:ext>
                  </a:extLst>
                </a:gridCol>
              </a:tblGrid>
              <a:tr h="370840">
                <a:tc>
                  <a:txBody>
                    <a:bodyPr/>
                    <a:lstStyle/>
                    <a:p>
                      <a:r>
                        <a:rPr lang="fr-CH" sz="1600" dirty="0" err="1"/>
                        <a:t>Infectious</a:t>
                      </a:r>
                      <a:r>
                        <a:rPr lang="fr-CH" sz="1600" dirty="0"/>
                        <a:t> agent</a:t>
                      </a:r>
                    </a:p>
                  </a:txBody>
                  <a:tcPr/>
                </a:tc>
                <a:tc>
                  <a:txBody>
                    <a:bodyPr/>
                    <a:lstStyle/>
                    <a:p>
                      <a:r>
                        <a:rPr lang="fr-CH" sz="1600" dirty="0"/>
                        <a:t>Type of T </a:t>
                      </a:r>
                      <a:r>
                        <a:rPr lang="fr-CH" sz="1600" dirty="0" err="1"/>
                        <a:t>cell</a:t>
                      </a:r>
                      <a:r>
                        <a:rPr lang="fr-CH" sz="1600" dirty="0"/>
                        <a:t> </a:t>
                      </a:r>
                      <a:r>
                        <a:rPr lang="fr-CH" sz="1600" dirty="0" err="1"/>
                        <a:t>response</a:t>
                      </a:r>
                      <a:endParaRPr lang="fr-CH" sz="1600" dirty="0"/>
                    </a:p>
                  </a:txBody>
                  <a:tcPr/>
                </a:tc>
                <a:tc>
                  <a:txBody>
                    <a:bodyPr/>
                    <a:lstStyle/>
                    <a:p>
                      <a:r>
                        <a:rPr lang="fr-CH" sz="1600" dirty="0" err="1"/>
                        <a:t>Result</a:t>
                      </a:r>
                      <a:endParaRPr lang="fr-CH" sz="1600" dirty="0"/>
                    </a:p>
                  </a:txBody>
                  <a:tcPr/>
                </a:tc>
                <a:extLst>
                  <a:ext uri="{0D108BD9-81ED-4DB2-BD59-A6C34878D82A}">
                    <a16:rowId xmlns:a16="http://schemas.microsoft.com/office/drawing/2014/main" xmlns="" val="1867875658"/>
                  </a:ext>
                </a:extLst>
              </a:tr>
              <a:tr h="370840">
                <a:tc>
                  <a:txBody>
                    <a:bodyPr/>
                    <a:lstStyle/>
                    <a:p>
                      <a:r>
                        <a:rPr lang="fr-CH" sz="1600" dirty="0"/>
                        <a:t>Leishmania major</a:t>
                      </a:r>
                      <a:endParaRPr lang="fr-CH" sz="1600" i="1" dirty="0"/>
                    </a:p>
                  </a:txBody>
                  <a:tcPr/>
                </a:tc>
                <a:tc>
                  <a:txBody>
                    <a:bodyPr/>
                    <a:lstStyle/>
                    <a:p>
                      <a:pPr marL="285750" indent="-285750">
                        <a:buFont typeface="Arial" panose="020B0604020202020204" pitchFamily="34" charset="0"/>
                        <a:buChar char="•"/>
                      </a:pPr>
                      <a:r>
                        <a:rPr lang="fr-CH" sz="1600" dirty="0"/>
                        <a:t>Th1 (</a:t>
                      </a:r>
                      <a:r>
                        <a:rPr lang="fr-CH" sz="1600" dirty="0" err="1"/>
                        <a:t>most</a:t>
                      </a:r>
                      <a:r>
                        <a:rPr lang="fr-CH" sz="1600" dirty="0"/>
                        <a:t> mouse </a:t>
                      </a:r>
                      <a:r>
                        <a:rPr lang="fr-CH" sz="1600" dirty="0" err="1"/>
                        <a:t>strains</a:t>
                      </a:r>
                      <a:r>
                        <a:rPr lang="fr-CH" sz="1600" dirty="0"/>
                        <a:t>)</a:t>
                      </a:r>
                    </a:p>
                    <a:p>
                      <a:pPr marL="285750" indent="-285750">
                        <a:buFont typeface="Arial" panose="020B0604020202020204" pitchFamily="34" charset="0"/>
                        <a:buChar char="•"/>
                      </a:pPr>
                      <a:r>
                        <a:rPr lang="fr-CH" sz="1600" dirty="0"/>
                        <a:t>Th2 (BALB/c </a:t>
                      </a:r>
                      <a:r>
                        <a:rPr lang="fr-CH" sz="1600" dirty="0" err="1"/>
                        <a:t>mice</a:t>
                      </a:r>
                      <a:r>
                        <a:rPr lang="fr-CH" sz="1600" dirty="0"/>
                        <a:t>)</a:t>
                      </a:r>
                    </a:p>
                  </a:txBody>
                  <a:tcPr/>
                </a:tc>
                <a:tc>
                  <a:txBody>
                    <a:bodyPr/>
                    <a:lstStyle/>
                    <a:p>
                      <a:pPr marL="285750" indent="-285750">
                        <a:buFont typeface="Arial" panose="020B0604020202020204" pitchFamily="34" charset="0"/>
                        <a:buChar char="•"/>
                      </a:pPr>
                      <a:r>
                        <a:rPr lang="fr-CH" sz="1600" dirty="0"/>
                        <a:t>Host </a:t>
                      </a:r>
                      <a:r>
                        <a:rPr lang="fr-CH" sz="1600" dirty="0" err="1"/>
                        <a:t>recovers</a:t>
                      </a:r>
                      <a:endParaRPr lang="fr-CH" sz="1600" dirty="0"/>
                    </a:p>
                    <a:p>
                      <a:pPr marL="285750" indent="-285750">
                        <a:buFont typeface="Arial" panose="020B0604020202020204" pitchFamily="34" charset="0"/>
                        <a:buChar char="•"/>
                      </a:pPr>
                      <a:r>
                        <a:rPr lang="fr-CH" sz="1600" dirty="0" err="1"/>
                        <a:t>Disseminated</a:t>
                      </a:r>
                      <a:r>
                        <a:rPr lang="fr-CH" sz="1600" dirty="0"/>
                        <a:t> infection</a:t>
                      </a:r>
                    </a:p>
                  </a:txBody>
                  <a:tcPr/>
                </a:tc>
                <a:extLst>
                  <a:ext uri="{0D108BD9-81ED-4DB2-BD59-A6C34878D82A}">
                    <a16:rowId xmlns:a16="http://schemas.microsoft.com/office/drawing/2014/main" xmlns="" val="2583597310"/>
                  </a:ext>
                </a:extLst>
              </a:tr>
              <a:tr h="370840">
                <a:tc>
                  <a:txBody>
                    <a:bodyPr/>
                    <a:lstStyle/>
                    <a:p>
                      <a:r>
                        <a:rPr lang="fr-CH" sz="1600" dirty="0"/>
                        <a:t>Mycobacterium </a:t>
                      </a:r>
                      <a:r>
                        <a:rPr lang="fr-CH" sz="1600" dirty="0" err="1"/>
                        <a:t>leprae</a:t>
                      </a:r>
                      <a:endParaRPr lang="fr-CH" sz="1600" i="1" dirty="0"/>
                    </a:p>
                  </a:txBody>
                  <a:tcPr/>
                </a:tc>
                <a:tc>
                  <a:txBody>
                    <a:bodyPr/>
                    <a:lstStyle/>
                    <a:p>
                      <a:pPr marL="285750" indent="-285750">
                        <a:buFont typeface="Arial" panose="020B0604020202020204" pitchFamily="34" charset="0"/>
                        <a:buChar char="•"/>
                      </a:pPr>
                      <a:r>
                        <a:rPr lang="fr-CH" sz="1600" dirty="0"/>
                        <a:t>Th1 (</a:t>
                      </a:r>
                      <a:r>
                        <a:rPr lang="fr-CH" sz="1600" dirty="0" err="1"/>
                        <a:t>some</a:t>
                      </a:r>
                      <a:r>
                        <a:rPr lang="fr-CH" sz="1600" dirty="0"/>
                        <a:t> patients)</a:t>
                      </a:r>
                    </a:p>
                    <a:p>
                      <a:pPr marL="285750" indent="-285750">
                        <a:buFont typeface="Arial" panose="020B0604020202020204" pitchFamily="34" charset="0"/>
                        <a:buChar char="•"/>
                      </a:pPr>
                      <a:r>
                        <a:rPr lang="fr-CH" sz="1600" dirty="0"/>
                        <a:t>Th2 dominant or Th1 </a:t>
                      </a:r>
                      <a:r>
                        <a:rPr lang="fr-CH" sz="1600" dirty="0" err="1"/>
                        <a:t>defective</a:t>
                      </a:r>
                      <a:r>
                        <a:rPr lang="fr-CH" sz="1600" dirty="0"/>
                        <a:t> (</a:t>
                      </a:r>
                      <a:r>
                        <a:rPr lang="fr-CH" sz="1600" dirty="0" err="1"/>
                        <a:t>some</a:t>
                      </a:r>
                      <a:r>
                        <a:rPr lang="fr-CH" sz="1600" dirty="0"/>
                        <a:t> patients)</a:t>
                      </a:r>
                    </a:p>
                  </a:txBody>
                  <a:tcPr/>
                </a:tc>
                <a:tc>
                  <a:txBody>
                    <a:bodyPr/>
                    <a:lstStyle/>
                    <a:p>
                      <a:pPr marL="285750" indent="-285750">
                        <a:buFont typeface="Arial" panose="020B0604020202020204" pitchFamily="34" charset="0"/>
                        <a:buChar char="•"/>
                      </a:pPr>
                      <a:r>
                        <a:rPr lang="fr-CH" sz="1600" dirty="0" err="1"/>
                        <a:t>Tuberculoid</a:t>
                      </a:r>
                      <a:r>
                        <a:rPr lang="fr-CH" sz="1600" dirty="0"/>
                        <a:t> </a:t>
                      </a:r>
                      <a:r>
                        <a:rPr lang="fr-CH" sz="1600" dirty="0" err="1"/>
                        <a:t>leprosy</a:t>
                      </a:r>
                      <a:endParaRPr lang="fr-CH" sz="1600" dirty="0"/>
                    </a:p>
                    <a:p>
                      <a:pPr marL="285750" indent="-285750">
                        <a:buFont typeface="Arial" panose="020B0604020202020204" pitchFamily="34" charset="0"/>
                        <a:buChar char="•"/>
                      </a:pPr>
                      <a:r>
                        <a:rPr lang="fr-CH" sz="1600" dirty="0" err="1"/>
                        <a:t>Lepromatous</a:t>
                      </a:r>
                      <a:r>
                        <a:rPr lang="fr-CH" sz="1600" dirty="0"/>
                        <a:t> </a:t>
                      </a:r>
                      <a:r>
                        <a:rPr lang="fr-CH" sz="1600" dirty="0" err="1"/>
                        <a:t>leprosy</a:t>
                      </a:r>
                      <a:r>
                        <a:rPr lang="fr-CH" sz="1600" dirty="0"/>
                        <a:t> (high </a:t>
                      </a:r>
                      <a:r>
                        <a:rPr lang="fr-CH" sz="1600" dirty="0" err="1"/>
                        <a:t>bacterial</a:t>
                      </a:r>
                      <a:r>
                        <a:rPr lang="fr-CH" sz="1600" dirty="0"/>
                        <a:t> count)</a:t>
                      </a:r>
                    </a:p>
                  </a:txBody>
                  <a:tcPr/>
                </a:tc>
                <a:extLst>
                  <a:ext uri="{0D108BD9-81ED-4DB2-BD59-A6C34878D82A}">
                    <a16:rowId xmlns:a16="http://schemas.microsoft.com/office/drawing/2014/main" xmlns="" val="2742531248"/>
                  </a:ext>
                </a:extLst>
              </a:tr>
            </a:tbl>
          </a:graphicData>
        </a:graphic>
      </p:graphicFrame>
      <p:sp>
        <p:nvSpPr>
          <p:cNvPr id="6" name="TextBox 5">
            <a:extLst>
              <a:ext uri="{FF2B5EF4-FFF2-40B4-BE49-F238E27FC236}">
                <a16:creationId xmlns:a16="http://schemas.microsoft.com/office/drawing/2014/main" xmlns="" id="{CC400116-F110-4E7B-8A03-C60249BE01F6}"/>
              </a:ext>
            </a:extLst>
          </p:cNvPr>
          <p:cNvSpPr txBox="1"/>
          <p:nvPr/>
        </p:nvSpPr>
        <p:spPr>
          <a:xfrm>
            <a:off x="5355474" y="6540244"/>
            <a:ext cx="3702809" cy="276999"/>
          </a:xfrm>
          <a:prstGeom prst="rect">
            <a:avLst/>
          </a:prstGeom>
          <a:noFill/>
        </p:spPr>
        <p:txBody>
          <a:bodyPr wrap="none" rtlCol="0">
            <a:spAutoFit/>
          </a:bodyPr>
          <a:lstStyle/>
          <a:p>
            <a:r>
              <a:rPr lang="en-US" sz="1200" b="0" i="1" dirty="0">
                <a:latin typeface="+mj-lt"/>
              </a:rPr>
              <a:t>Adapted from Abbas, </a:t>
            </a:r>
            <a:r>
              <a:rPr lang="en-US" sz="1200" i="1" dirty="0">
                <a:latin typeface="+mj-lt"/>
              </a:rPr>
              <a:t>Ce</a:t>
            </a:r>
            <a:r>
              <a:rPr lang="en-US" sz="1200" b="0" i="1" dirty="0">
                <a:latin typeface="+mj-lt"/>
              </a:rPr>
              <a:t>llular and Molecular Immunology</a:t>
            </a:r>
          </a:p>
        </p:txBody>
      </p:sp>
    </p:spTree>
    <p:extLst>
      <p:ext uri="{BB962C8B-B14F-4D97-AF65-F5344CB8AC3E}">
        <p14:creationId xmlns:p14="http://schemas.microsoft.com/office/powerpoint/2010/main" val="3567905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B2EE24-1351-4B8E-8C78-D36F0071569C}"/>
              </a:ext>
            </a:extLst>
          </p:cNvPr>
          <p:cNvSpPr>
            <a:spLocks noGrp="1"/>
          </p:cNvSpPr>
          <p:nvPr>
            <p:ph type="title"/>
          </p:nvPr>
        </p:nvSpPr>
        <p:spPr/>
        <p:txBody>
          <a:bodyPr/>
          <a:lstStyle/>
          <a:p>
            <a:r>
              <a:rPr lang="fr-CH"/>
              <a:t>Th17 T cell response</a:t>
            </a:r>
            <a:endParaRPr lang="fr-CH" dirty="0"/>
          </a:p>
        </p:txBody>
      </p:sp>
      <p:pic>
        <p:nvPicPr>
          <p:cNvPr id="5" name="Image 1" descr="Dia_15.jpg">
            <a:extLst>
              <a:ext uri="{FF2B5EF4-FFF2-40B4-BE49-F238E27FC236}">
                <a16:creationId xmlns:a16="http://schemas.microsoft.com/office/drawing/2014/main" xmlns="" id="{428D15CC-D638-444F-8464-209230738783}"/>
              </a:ext>
            </a:extLst>
          </p:cNvPr>
          <p:cNvPicPr>
            <a:picLocks noChangeAspect="1"/>
          </p:cNvPicPr>
          <p:nvPr/>
        </p:nvPicPr>
        <p:blipFill rotWithShape="1">
          <a:blip r:embed="rId2">
            <a:extLst>
              <a:ext uri="{28A0092B-C50C-407E-A947-70E740481C1C}">
                <a14:useLocalDpi xmlns:a14="http://schemas.microsoft.com/office/drawing/2010/main" val="0"/>
              </a:ext>
            </a:extLst>
          </a:blip>
          <a:srcRect l="2488" t="1658" r="4196" b="3782"/>
          <a:stretch/>
        </p:blipFill>
        <p:spPr>
          <a:xfrm>
            <a:off x="4117432" y="1517075"/>
            <a:ext cx="4909636" cy="3731324"/>
          </a:xfrm>
          <a:prstGeom prst="rect">
            <a:avLst/>
          </a:prstGeom>
        </p:spPr>
      </p:pic>
      <p:sp>
        <p:nvSpPr>
          <p:cNvPr id="3" name="Content Placeholder 2">
            <a:extLst>
              <a:ext uri="{FF2B5EF4-FFF2-40B4-BE49-F238E27FC236}">
                <a16:creationId xmlns:a16="http://schemas.microsoft.com/office/drawing/2014/main" xmlns="" id="{0431DF64-DB29-4DD9-81FA-ED5344CF4FA7}"/>
              </a:ext>
            </a:extLst>
          </p:cNvPr>
          <p:cNvSpPr>
            <a:spLocks noGrp="1"/>
          </p:cNvSpPr>
          <p:nvPr>
            <p:ph sz="half" idx="1"/>
          </p:nvPr>
        </p:nvSpPr>
        <p:spPr>
          <a:xfrm>
            <a:off x="147032" y="1805050"/>
            <a:ext cx="4424968" cy="3907631"/>
          </a:xfrm>
        </p:spPr>
        <p:txBody>
          <a:bodyPr>
            <a:noAutofit/>
          </a:bodyPr>
          <a:lstStyle/>
          <a:p>
            <a:pPr>
              <a:spcBef>
                <a:spcPts val="600"/>
              </a:spcBef>
            </a:pPr>
            <a:r>
              <a:rPr lang="en-GB" sz="1800" dirty="0"/>
              <a:t>Th17 cells play an important role in the protection of the host at mucosal surfaces</a:t>
            </a:r>
          </a:p>
          <a:p>
            <a:pPr>
              <a:spcBef>
                <a:spcPts val="600"/>
              </a:spcBef>
            </a:pPr>
            <a:r>
              <a:rPr lang="en-GB" sz="1800" dirty="0"/>
              <a:t>Th17  is associated with the production of:</a:t>
            </a:r>
          </a:p>
          <a:p>
            <a:pPr lvl="1">
              <a:spcBef>
                <a:spcPts val="600"/>
              </a:spcBef>
              <a:buFont typeface="Courier New" panose="02070309020205020404" pitchFamily="49" charset="0"/>
              <a:buChar char="o"/>
            </a:pPr>
            <a:r>
              <a:rPr lang="en-GB" sz="1800" dirty="0"/>
              <a:t>IL-17, which increases GM-CSF production to stimulate haematopoiesis and neutrophil recruitment</a:t>
            </a:r>
          </a:p>
          <a:p>
            <a:pPr lvl="1">
              <a:spcBef>
                <a:spcPts val="600"/>
              </a:spcBef>
              <a:buFont typeface="Courier New" panose="02070309020205020404" pitchFamily="49" charset="0"/>
              <a:buChar char="o"/>
            </a:pPr>
            <a:r>
              <a:rPr lang="en-GB" sz="1800" dirty="0"/>
              <a:t>IL-22, which stimulates the release of  antimicrobial peptides by epithelia</a:t>
            </a:r>
          </a:p>
          <a:p>
            <a:pPr lvl="1">
              <a:spcBef>
                <a:spcPts val="600"/>
              </a:spcBef>
              <a:buFont typeface="Courier New" panose="02070309020205020404" pitchFamily="49" charset="0"/>
              <a:buChar char="o"/>
            </a:pPr>
            <a:r>
              <a:rPr lang="en-GB" sz="1800" dirty="0"/>
              <a:t>IL-21</a:t>
            </a:r>
          </a:p>
          <a:p>
            <a:pPr>
              <a:spcBef>
                <a:spcPts val="600"/>
              </a:spcBef>
            </a:pPr>
            <a:r>
              <a:rPr lang="en-GB" sz="1800" dirty="0"/>
              <a:t>Th17 cells coordinate </a:t>
            </a:r>
            <a:r>
              <a:rPr lang="en-GB" sz="1800" dirty="0" err="1"/>
              <a:t>defense</a:t>
            </a:r>
            <a:r>
              <a:rPr lang="en-GB" sz="1800" dirty="0"/>
              <a:t> against pathogens by enhancing the recruitment of neutrophils, and by stimulating the production of defensins by epithelial cells.</a:t>
            </a:r>
          </a:p>
        </p:txBody>
      </p:sp>
    </p:spTree>
    <p:extLst>
      <p:ext uri="{BB962C8B-B14F-4D97-AF65-F5344CB8AC3E}">
        <p14:creationId xmlns:p14="http://schemas.microsoft.com/office/powerpoint/2010/main" val="2318801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AF85A6-E0D2-47B8-9D7D-5710F5F7D467}"/>
              </a:ext>
            </a:extLst>
          </p:cNvPr>
          <p:cNvSpPr>
            <a:spLocks noGrp="1"/>
          </p:cNvSpPr>
          <p:nvPr>
            <p:ph type="title"/>
          </p:nvPr>
        </p:nvSpPr>
        <p:spPr/>
        <p:txBody>
          <a:bodyPr/>
          <a:lstStyle/>
          <a:p>
            <a:r>
              <a:rPr lang="fr-CH" dirty="0" err="1"/>
              <a:t>Treg</a:t>
            </a:r>
            <a:r>
              <a:rPr lang="fr-CH" dirty="0"/>
              <a:t> (</a:t>
            </a:r>
            <a:r>
              <a:rPr lang="fr-CH" dirty="0" err="1"/>
              <a:t>regulatory</a:t>
            </a:r>
            <a:r>
              <a:rPr lang="fr-CH" dirty="0"/>
              <a:t> T </a:t>
            </a:r>
            <a:r>
              <a:rPr lang="fr-CH" dirty="0" err="1"/>
              <a:t>cells</a:t>
            </a:r>
            <a:r>
              <a:rPr lang="fr-CH" dirty="0"/>
              <a:t>)</a:t>
            </a:r>
          </a:p>
        </p:txBody>
      </p:sp>
      <p:sp>
        <p:nvSpPr>
          <p:cNvPr id="3" name="Content Placeholder 2">
            <a:extLst>
              <a:ext uri="{FF2B5EF4-FFF2-40B4-BE49-F238E27FC236}">
                <a16:creationId xmlns:a16="http://schemas.microsoft.com/office/drawing/2014/main" xmlns="" id="{75857191-9D37-4685-902B-B40E59A6FF06}"/>
              </a:ext>
            </a:extLst>
          </p:cNvPr>
          <p:cNvSpPr>
            <a:spLocks noGrp="1"/>
          </p:cNvSpPr>
          <p:nvPr>
            <p:ph idx="1"/>
          </p:nvPr>
        </p:nvSpPr>
        <p:spPr/>
        <p:txBody>
          <a:bodyPr>
            <a:normAutofit/>
          </a:bodyPr>
          <a:lstStyle/>
          <a:p>
            <a:r>
              <a:rPr lang="en-GB" sz="1800" dirty="0"/>
              <a:t>Foxp3 positive</a:t>
            </a:r>
          </a:p>
          <a:p>
            <a:r>
              <a:rPr lang="en-GB" sz="1800" dirty="0"/>
              <a:t>generated in the thymus or in secondary lymphoid organs</a:t>
            </a:r>
          </a:p>
          <a:p>
            <a:r>
              <a:rPr lang="en-GB" sz="1800" dirty="0"/>
              <a:t>Participate in peripheral tolerance by inhibiting immune responses</a:t>
            </a:r>
          </a:p>
          <a:p>
            <a:pPr lvl="1">
              <a:buFont typeface="Courier New" panose="02070309020205020404" pitchFamily="49" charset="0"/>
              <a:buChar char="o"/>
            </a:pPr>
            <a:r>
              <a:rPr lang="en-GB" sz="1800" dirty="0"/>
              <a:t>compete for IL-2</a:t>
            </a:r>
          </a:p>
          <a:p>
            <a:pPr lvl="1">
              <a:buFont typeface="Courier New" panose="02070309020205020404" pitchFamily="49" charset="0"/>
              <a:buChar char="o"/>
            </a:pPr>
            <a:r>
              <a:rPr lang="en-GB" sz="1800" dirty="0"/>
              <a:t>produce inhibitory cytokines IL-10 and TGF</a:t>
            </a:r>
            <a:r>
              <a:rPr lang="el-GR" sz="1800" dirty="0"/>
              <a:t>β</a:t>
            </a:r>
            <a:endParaRPr lang="en-GB" sz="1800" dirty="0"/>
          </a:p>
          <a:p>
            <a:endParaRPr lang="fr-CH" sz="1800" dirty="0"/>
          </a:p>
        </p:txBody>
      </p:sp>
      <p:pic>
        <p:nvPicPr>
          <p:cNvPr id="4" name="Picture 1">
            <a:extLst>
              <a:ext uri="{FF2B5EF4-FFF2-40B4-BE49-F238E27FC236}">
                <a16:creationId xmlns:a16="http://schemas.microsoft.com/office/drawing/2014/main" xmlns="" id="{A8F4DE3A-5A50-4F8E-9D67-FF303F3EBA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9081" y="3140968"/>
            <a:ext cx="8105837" cy="341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8229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1746261"/>
          </a:xfrm>
        </p:spPr>
        <p:txBody>
          <a:bodyPr>
            <a:normAutofit/>
          </a:bodyPr>
          <a:lstStyle/>
          <a:p>
            <a:r>
              <a:rPr lang="en-GB" sz="3600" dirty="0"/>
              <a:t/>
            </a:r>
            <a:br>
              <a:rPr lang="en-GB" sz="3600" dirty="0"/>
            </a:br>
            <a:r>
              <a:rPr lang="en-GB" sz="3600" dirty="0"/>
              <a:t>VI-3</a:t>
            </a:r>
            <a:br>
              <a:rPr lang="en-GB" sz="3600" dirty="0"/>
            </a:br>
            <a:r>
              <a:rPr lang="en-GB" sz="3600" dirty="0"/>
              <a:t>CD8+ T cell (CTL) response</a:t>
            </a:r>
          </a:p>
        </p:txBody>
      </p:sp>
      <p:sp>
        <p:nvSpPr>
          <p:cNvPr id="3" name="Text Placeholder 2">
            <a:extLst>
              <a:ext uri="{FF2B5EF4-FFF2-40B4-BE49-F238E27FC236}">
                <a16:creationId xmlns:a16="http://schemas.microsoft.com/office/drawing/2014/main" xmlns="" id="{317720D6-A777-45A4-A853-542CDEAC74A2}"/>
              </a:ext>
            </a:extLst>
          </p:cNvPr>
          <p:cNvSpPr>
            <a:spLocks noGrp="1"/>
          </p:cNvSpPr>
          <p:nvPr>
            <p:ph type="body" idx="1"/>
          </p:nvPr>
        </p:nvSpPr>
        <p:spPr>
          <a:xfrm>
            <a:off x="623888" y="3528000"/>
            <a:ext cx="7886700" cy="2561651"/>
          </a:xfrm>
        </p:spPr>
        <p:txBody>
          <a:bodyPr>
            <a:normAutofit/>
          </a:bodyPr>
          <a:lstStyle/>
          <a:p>
            <a:pPr marL="342900" indent="-342900">
              <a:buFont typeface="Arial" panose="020B0604020202020204" pitchFamily="34" charset="0"/>
              <a:buChar char="•"/>
            </a:pPr>
            <a:r>
              <a:rPr lang="en-GB" dirty="0"/>
              <a:t>Effector functions</a:t>
            </a:r>
          </a:p>
          <a:p>
            <a:pPr marL="342900" indent="-342900">
              <a:buFont typeface="Arial" panose="020B0604020202020204" pitchFamily="34" charset="0"/>
              <a:buChar char="•"/>
            </a:pPr>
            <a:r>
              <a:rPr lang="en-GB" dirty="0"/>
              <a:t>Killing Mechanisms</a:t>
            </a:r>
          </a:p>
        </p:txBody>
      </p:sp>
    </p:spTree>
    <p:extLst>
      <p:ext uri="{BB962C8B-B14F-4D97-AF65-F5344CB8AC3E}">
        <p14:creationId xmlns:p14="http://schemas.microsoft.com/office/powerpoint/2010/main" val="17968048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49F0EF-11F5-42F3-9FF0-5FFD777C1198}"/>
              </a:ext>
            </a:extLst>
          </p:cNvPr>
          <p:cNvSpPr>
            <a:spLocks noGrp="1"/>
          </p:cNvSpPr>
          <p:nvPr>
            <p:ph type="title"/>
          </p:nvPr>
        </p:nvSpPr>
        <p:spPr/>
        <p:txBody>
          <a:bodyPr/>
          <a:lstStyle/>
          <a:p>
            <a:r>
              <a:rPr lang="fr-CH"/>
              <a:t>CD8 T cell effector functions</a:t>
            </a:r>
            <a:endParaRPr lang="fr-CH" dirty="0"/>
          </a:p>
        </p:txBody>
      </p:sp>
      <p:sp>
        <p:nvSpPr>
          <p:cNvPr id="3" name="Content Placeholder 2">
            <a:extLst>
              <a:ext uri="{FF2B5EF4-FFF2-40B4-BE49-F238E27FC236}">
                <a16:creationId xmlns:a16="http://schemas.microsoft.com/office/drawing/2014/main" xmlns="" id="{8CD63100-13D0-4929-815C-071705E58D07}"/>
              </a:ext>
            </a:extLst>
          </p:cNvPr>
          <p:cNvSpPr>
            <a:spLocks noGrp="1"/>
          </p:cNvSpPr>
          <p:nvPr>
            <p:ph sz="half" idx="1"/>
          </p:nvPr>
        </p:nvSpPr>
        <p:spPr>
          <a:xfrm>
            <a:off x="323528" y="980728"/>
            <a:ext cx="6984776" cy="4351338"/>
          </a:xfrm>
        </p:spPr>
        <p:txBody>
          <a:bodyPr numCol="1">
            <a:noAutofit/>
          </a:bodyPr>
          <a:lstStyle/>
          <a:p>
            <a:pPr marL="0" indent="0">
              <a:spcBef>
                <a:spcPts val="0"/>
              </a:spcBef>
              <a:buNone/>
            </a:pPr>
            <a:r>
              <a:rPr lang="fr-CH" sz="1800" b="1" dirty="0"/>
              <a:t>Naïve CD8 T </a:t>
            </a:r>
            <a:r>
              <a:rPr lang="fr-CH" sz="1800" b="1" dirty="0" err="1"/>
              <a:t>cells</a:t>
            </a:r>
            <a:r>
              <a:rPr lang="fr-CH" sz="1800" b="1" dirty="0"/>
              <a:t> </a:t>
            </a:r>
            <a:r>
              <a:rPr lang="en-GB" sz="1800" dirty="0"/>
              <a:t>express receptors required for migration through HEV</a:t>
            </a:r>
          </a:p>
          <a:p>
            <a:pPr marL="0" indent="0">
              <a:spcBef>
                <a:spcPts val="600"/>
              </a:spcBef>
              <a:buNone/>
            </a:pPr>
            <a:r>
              <a:rPr lang="en-GB" sz="1800" b="1" dirty="0"/>
              <a:t>Activated CD8 T cells </a:t>
            </a:r>
            <a:r>
              <a:rPr lang="en-GB" sz="1800" dirty="0"/>
              <a:t>produce IL-2 and express the  IL-2 receptor</a:t>
            </a:r>
          </a:p>
          <a:p>
            <a:pPr marL="0" indent="0">
              <a:spcBef>
                <a:spcPts val="600"/>
              </a:spcBef>
              <a:buNone/>
            </a:pPr>
            <a:r>
              <a:rPr lang="fr-CH" sz="1800" dirty="0" err="1"/>
              <a:t>After</a:t>
            </a:r>
            <a:r>
              <a:rPr lang="fr-CH" sz="1800" dirty="0"/>
              <a:t> </a:t>
            </a:r>
            <a:r>
              <a:rPr lang="fr-CH" sz="1800" dirty="0" err="1"/>
              <a:t>several</a:t>
            </a:r>
            <a:r>
              <a:rPr lang="fr-CH" sz="1800" dirty="0"/>
              <a:t> rounds of </a:t>
            </a:r>
            <a:r>
              <a:rPr lang="fr-CH" sz="1800" dirty="0" err="1"/>
              <a:t>proliferation</a:t>
            </a:r>
            <a:r>
              <a:rPr lang="fr-CH" sz="1800" dirty="0"/>
              <a:t>, </a:t>
            </a:r>
            <a:r>
              <a:rPr lang="fr-CH" sz="1800" b="1" dirty="0" err="1"/>
              <a:t>effector</a:t>
            </a:r>
            <a:r>
              <a:rPr lang="fr-CH" sz="1800" b="1" dirty="0"/>
              <a:t> CD8 T </a:t>
            </a:r>
            <a:r>
              <a:rPr lang="fr-CH" sz="1800" b="1" dirty="0" err="1"/>
              <a:t>cells</a:t>
            </a:r>
            <a:r>
              <a:rPr lang="fr-CH" sz="1800" b="1" dirty="0"/>
              <a:t> </a:t>
            </a:r>
          </a:p>
          <a:p>
            <a:pPr>
              <a:spcBef>
                <a:spcPts val="0"/>
              </a:spcBef>
            </a:pPr>
            <a:r>
              <a:rPr lang="fr-CH" sz="1800" dirty="0"/>
              <a:t>Lose IL-2 production</a:t>
            </a:r>
          </a:p>
          <a:p>
            <a:pPr>
              <a:spcBef>
                <a:spcPts val="0"/>
              </a:spcBef>
            </a:pPr>
            <a:r>
              <a:rPr lang="fr-CH" sz="1800" dirty="0"/>
              <a:t>Start IFN-</a:t>
            </a:r>
            <a:r>
              <a:rPr lang="el-GR" sz="1800" dirty="0"/>
              <a:t>γ</a:t>
            </a:r>
            <a:r>
              <a:rPr lang="fr-CH" sz="1800" dirty="0"/>
              <a:t> production </a:t>
            </a:r>
          </a:p>
          <a:p>
            <a:pPr>
              <a:spcBef>
                <a:spcPts val="0"/>
              </a:spcBef>
            </a:pPr>
            <a:r>
              <a:rPr lang="fr-CH" sz="1800" dirty="0" err="1"/>
              <a:t>Contain</a:t>
            </a:r>
            <a:r>
              <a:rPr lang="fr-CH" sz="1800" dirty="0"/>
              <a:t> </a:t>
            </a:r>
            <a:r>
              <a:rPr lang="fr-CH" sz="1800" dirty="0" err="1"/>
              <a:t>lytic</a:t>
            </a:r>
            <a:r>
              <a:rPr lang="fr-CH" sz="1800" dirty="0"/>
              <a:t> granules (</a:t>
            </a:r>
            <a:r>
              <a:rPr lang="fr-CH" sz="1800" dirty="0" err="1"/>
              <a:t>perforin</a:t>
            </a:r>
            <a:r>
              <a:rPr lang="fr-CH" sz="1800" dirty="0"/>
              <a:t> &amp; </a:t>
            </a:r>
            <a:r>
              <a:rPr lang="fr-CH" sz="1800" dirty="0" err="1"/>
              <a:t>granzymes</a:t>
            </a:r>
            <a:r>
              <a:rPr lang="fr-CH" sz="1800" dirty="0"/>
              <a:t>) </a:t>
            </a:r>
          </a:p>
          <a:p>
            <a:pPr>
              <a:spcBef>
                <a:spcPts val="0"/>
              </a:spcBef>
            </a:pPr>
            <a:r>
              <a:rPr lang="fr-CH" sz="1800" dirty="0"/>
              <a:t>Express homing CCR5  for migration to non-</a:t>
            </a:r>
            <a:r>
              <a:rPr lang="fr-CH" sz="1800" dirty="0" err="1"/>
              <a:t>lymphoid</a:t>
            </a:r>
            <a:r>
              <a:rPr lang="fr-CH" sz="1800" dirty="0"/>
              <a:t> tissues</a:t>
            </a:r>
          </a:p>
          <a:p>
            <a:pPr>
              <a:spcBef>
                <a:spcPts val="0"/>
              </a:spcBef>
            </a:pPr>
            <a:r>
              <a:rPr lang="fr-CH" sz="1800" dirty="0"/>
              <a:t>Express </a:t>
            </a:r>
            <a:r>
              <a:rPr lang="fr-CH" sz="1800" dirty="0" err="1"/>
              <a:t>integrins</a:t>
            </a:r>
            <a:r>
              <a:rPr lang="fr-CH" sz="1800" dirty="0"/>
              <a:t> for interaction </a:t>
            </a:r>
            <a:r>
              <a:rPr lang="fr-CH" sz="1800" dirty="0" err="1"/>
              <a:t>with</a:t>
            </a:r>
            <a:r>
              <a:rPr lang="fr-CH" sz="1800" dirty="0"/>
              <a:t> </a:t>
            </a:r>
            <a:r>
              <a:rPr lang="fr-CH" sz="1800" dirty="0" err="1"/>
              <a:t>target</a:t>
            </a:r>
            <a:r>
              <a:rPr lang="fr-CH" sz="1800" dirty="0"/>
              <a:t> </a:t>
            </a:r>
            <a:r>
              <a:rPr lang="fr-CH" sz="1800" dirty="0" err="1"/>
              <a:t>cells</a:t>
            </a:r>
            <a:endParaRPr lang="fr-CH" sz="1800" dirty="0"/>
          </a:p>
        </p:txBody>
      </p:sp>
      <p:pic>
        <p:nvPicPr>
          <p:cNvPr id="5" name="Content Placeholder 4">
            <a:extLst>
              <a:ext uri="{FF2B5EF4-FFF2-40B4-BE49-F238E27FC236}">
                <a16:creationId xmlns:a16="http://schemas.microsoft.com/office/drawing/2014/main" xmlns="" id="{FB7F772E-0512-487D-8EDE-CD7C62BB6372}"/>
              </a:ext>
            </a:extLst>
          </p:cNvPr>
          <p:cNvPicPr>
            <a:picLocks noGrp="1" noChangeAspect="1"/>
          </p:cNvPicPr>
          <p:nvPr>
            <p:ph sz="half" idx="2"/>
          </p:nvPr>
        </p:nvPicPr>
        <p:blipFill rotWithShape="1">
          <a:blip r:embed="rId2"/>
          <a:stretch/>
        </p:blipFill>
        <p:spPr>
          <a:xfrm>
            <a:off x="1727107" y="3429000"/>
            <a:ext cx="5689785" cy="3171751"/>
          </a:xfrm>
          <a:ln>
            <a:noFill/>
          </a:ln>
        </p:spPr>
      </p:pic>
    </p:spTree>
    <p:extLst>
      <p:ext uri="{BB962C8B-B14F-4D97-AF65-F5344CB8AC3E}">
        <p14:creationId xmlns:p14="http://schemas.microsoft.com/office/powerpoint/2010/main" val="24129292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9E3454-3841-4332-9E89-8FDAAD77EF53}"/>
              </a:ext>
            </a:extLst>
          </p:cNvPr>
          <p:cNvSpPr>
            <a:spLocks noGrp="1"/>
          </p:cNvSpPr>
          <p:nvPr>
            <p:ph type="title"/>
          </p:nvPr>
        </p:nvSpPr>
        <p:spPr/>
        <p:txBody>
          <a:bodyPr/>
          <a:lstStyle/>
          <a:p>
            <a:r>
              <a:rPr lang="fr-CH" dirty="0"/>
              <a:t>CD8 T </a:t>
            </a:r>
            <a:r>
              <a:rPr lang="fr-CH" dirty="0" err="1"/>
              <a:t>cell</a:t>
            </a:r>
            <a:r>
              <a:rPr lang="fr-CH" dirty="0"/>
              <a:t> </a:t>
            </a:r>
            <a:r>
              <a:rPr lang="fr-CH" dirty="0" err="1"/>
              <a:t>killing</a:t>
            </a:r>
            <a:r>
              <a:rPr lang="fr-CH" dirty="0"/>
              <a:t> </a:t>
            </a:r>
            <a:r>
              <a:rPr lang="fr-CH" dirty="0" err="1"/>
              <a:t>mechanisms</a:t>
            </a:r>
            <a:endParaRPr lang="fr-CH" dirty="0"/>
          </a:p>
        </p:txBody>
      </p:sp>
      <p:sp>
        <p:nvSpPr>
          <p:cNvPr id="3" name="Content Placeholder 2">
            <a:extLst>
              <a:ext uri="{FF2B5EF4-FFF2-40B4-BE49-F238E27FC236}">
                <a16:creationId xmlns:a16="http://schemas.microsoft.com/office/drawing/2014/main" xmlns="" id="{E6AF087B-088E-49EB-8D3F-DD574879651E}"/>
              </a:ext>
            </a:extLst>
          </p:cNvPr>
          <p:cNvSpPr>
            <a:spLocks noGrp="1"/>
          </p:cNvSpPr>
          <p:nvPr>
            <p:ph idx="1"/>
          </p:nvPr>
        </p:nvSpPr>
        <p:spPr>
          <a:xfrm>
            <a:off x="191531" y="1288821"/>
            <a:ext cx="4610711" cy="5365216"/>
          </a:xfrm>
        </p:spPr>
        <p:txBody>
          <a:bodyPr>
            <a:normAutofit/>
          </a:bodyPr>
          <a:lstStyle/>
          <a:p>
            <a:r>
              <a:rPr lang="en-GB" sz="1800" dirty="0"/>
              <a:t>Effector CTLs induce apoptosis of infected cells through:</a:t>
            </a:r>
          </a:p>
          <a:p>
            <a:pPr lvl="1">
              <a:buFont typeface="Courier New" panose="02070309020205020404" pitchFamily="49" charset="0"/>
              <a:buChar char="o"/>
            </a:pPr>
            <a:r>
              <a:rPr lang="en-GB" sz="1600" dirty="0"/>
              <a:t>granule exocytosis pathway: calcium-dependent release of specialized lytic granules</a:t>
            </a:r>
          </a:p>
          <a:p>
            <a:pPr lvl="1">
              <a:buFont typeface="Courier New" panose="02070309020205020404" pitchFamily="49" charset="0"/>
              <a:buChar char="o"/>
            </a:pPr>
            <a:r>
              <a:rPr lang="en-GB" sz="1600" dirty="0" err="1"/>
              <a:t>Fas-FasL</a:t>
            </a:r>
            <a:r>
              <a:rPr lang="en-GB" sz="1600" dirty="0"/>
              <a:t> pathway (minor pathway)</a:t>
            </a:r>
          </a:p>
          <a:p>
            <a:r>
              <a:rPr lang="en-GB" sz="1800" dirty="0"/>
              <a:t>A CTL is able to serially kill multiple infected target cells</a:t>
            </a:r>
          </a:p>
          <a:p>
            <a:r>
              <a:rPr lang="fr-CH" sz="1800" dirty="0" err="1"/>
              <a:t>CTLs</a:t>
            </a:r>
            <a:r>
              <a:rPr lang="fr-CH" sz="1800" dirty="0"/>
              <a:t> </a:t>
            </a:r>
            <a:r>
              <a:rPr lang="fr-CH" sz="1800" dirty="0" err="1"/>
              <a:t>produce</a:t>
            </a:r>
            <a:r>
              <a:rPr lang="fr-CH" sz="1800" dirty="0"/>
              <a:t> IFN</a:t>
            </a:r>
            <a:r>
              <a:rPr lang="el-GR" sz="1800" dirty="0"/>
              <a:t>γ</a:t>
            </a:r>
            <a:r>
              <a:rPr lang="fr-CH" sz="1800" dirty="0"/>
              <a:t> </a:t>
            </a:r>
            <a:r>
              <a:rPr lang="fr-CH" sz="1800" dirty="0">
                <a:sym typeface="Wingdings" panose="05000000000000000000" pitchFamily="2" charset="2"/>
              </a:rPr>
              <a:t>to </a:t>
            </a:r>
            <a:r>
              <a:rPr lang="fr-CH" sz="1800" dirty="0" err="1"/>
              <a:t>activate</a:t>
            </a:r>
            <a:r>
              <a:rPr lang="fr-CH" sz="1800" dirty="0"/>
              <a:t> macrophages.</a:t>
            </a:r>
          </a:p>
          <a:p>
            <a:r>
              <a:rPr lang="en-GB" sz="1800" dirty="0"/>
              <a:t>Note: Th1 CD4+ T cells and CD8+ CTLs synergize in the elimination of intracellular pathogens.</a:t>
            </a:r>
          </a:p>
          <a:p>
            <a:endParaRPr lang="fr-CH" sz="1800" dirty="0"/>
          </a:p>
        </p:txBody>
      </p:sp>
      <p:pic>
        <p:nvPicPr>
          <p:cNvPr id="4" name="Image 1" descr="Dia_18.jpg">
            <a:extLst>
              <a:ext uri="{FF2B5EF4-FFF2-40B4-BE49-F238E27FC236}">
                <a16:creationId xmlns:a16="http://schemas.microsoft.com/office/drawing/2014/main" xmlns="" id="{89028F90-2910-4767-B8B1-1E9A08958D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8536" y="3974445"/>
            <a:ext cx="4046731" cy="2787747"/>
          </a:xfrm>
          <a:prstGeom prst="rect">
            <a:avLst/>
          </a:prstGeom>
          <a:ln>
            <a:noFill/>
          </a:ln>
        </p:spPr>
      </p:pic>
      <p:pic>
        <p:nvPicPr>
          <p:cNvPr id="5" name="Image 2" descr="Dia_18_4154_b.jpg">
            <a:extLst>
              <a:ext uri="{FF2B5EF4-FFF2-40B4-BE49-F238E27FC236}">
                <a16:creationId xmlns:a16="http://schemas.microsoft.com/office/drawing/2014/main" xmlns="" id="{4A87DC9D-F879-405C-95D9-D5D4FAB656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4340" y="878358"/>
            <a:ext cx="4124095" cy="3093071"/>
          </a:xfrm>
          <a:prstGeom prst="rect">
            <a:avLst/>
          </a:prstGeom>
          <a:ln>
            <a:noFill/>
          </a:ln>
        </p:spPr>
      </p:pic>
    </p:spTree>
    <p:extLst>
      <p:ext uri="{BB962C8B-B14F-4D97-AF65-F5344CB8AC3E}">
        <p14:creationId xmlns:p14="http://schemas.microsoft.com/office/powerpoint/2010/main" val="11075785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3A0057-0D49-4343-8E22-D2ECD4590FC4}"/>
              </a:ext>
            </a:extLst>
          </p:cNvPr>
          <p:cNvSpPr>
            <a:spLocks noGrp="1"/>
          </p:cNvSpPr>
          <p:nvPr>
            <p:ph type="title"/>
          </p:nvPr>
        </p:nvSpPr>
        <p:spPr/>
        <p:txBody>
          <a:bodyPr/>
          <a:lstStyle/>
          <a:p>
            <a:r>
              <a:rPr lang="fr-CH" dirty="0"/>
              <a:t>CD8 T </a:t>
            </a:r>
            <a:r>
              <a:rPr lang="fr-CH" dirty="0" err="1"/>
              <a:t>cell</a:t>
            </a:r>
            <a:r>
              <a:rPr lang="fr-CH" dirty="0"/>
              <a:t> </a:t>
            </a:r>
            <a:r>
              <a:rPr lang="fr-CH" dirty="0" err="1"/>
              <a:t>killing</a:t>
            </a:r>
            <a:r>
              <a:rPr lang="fr-CH" dirty="0"/>
              <a:t> </a:t>
            </a:r>
            <a:r>
              <a:rPr lang="fr-CH" dirty="0" err="1"/>
              <a:t>mechanisms</a:t>
            </a:r>
            <a:endParaRPr lang="fr-CH" dirty="0"/>
          </a:p>
        </p:txBody>
      </p:sp>
      <p:pic>
        <p:nvPicPr>
          <p:cNvPr id="3" name="Picture 2">
            <a:extLst>
              <a:ext uri="{FF2B5EF4-FFF2-40B4-BE49-F238E27FC236}">
                <a16:creationId xmlns:a16="http://schemas.microsoft.com/office/drawing/2014/main" xmlns="" id="{64285E28-1A81-4BC3-9C41-D2BF0848CA67}"/>
              </a:ext>
            </a:extLst>
          </p:cNvPr>
          <p:cNvPicPr>
            <a:picLocks noChangeAspect="1"/>
          </p:cNvPicPr>
          <p:nvPr/>
        </p:nvPicPr>
        <p:blipFill>
          <a:blip r:embed="rId2">
            <a:extLst>
              <a:ext uri="{28A0092B-C50C-407E-A947-70E740481C1C}">
                <a14:useLocalDpi xmlns:a14="http://schemas.microsoft.com/office/drawing/2010/main" val="0"/>
              </a:ext>
            </a:extLst>
          </a:blip>
          <a:srcRect t="6955" r="4565" b="9099"/>
          <a:stretch>
            <a:fillRect/>
          </a:stretch>
        </p:blipFill>
        <p:spPr bwMode="auto">
          <a:xfrm>
            <a:off x="683568" y="980728"/>
            <a:ext cx="8008347" cy="5035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xmlns="" id="{4A7AFECF-7274-463B-A22B-AA4CF8FE49D0}"/>
              </a:ext>
            </a:extLst>
          </p:cNvPr>
          <p:cNvSpPr txBox="1"/>
          <p:nvPr/>
        </p:nvSpPr>
        <p:spPr>
          <a:xfrm>
            <a:off x="649672" y="6381328"/>
            <a:ext cx="5415072" cy="369332"/>
          </a:xfrm>
          <a:prstGeom prst="rect">
            <a:avLst/>
          </a:prstGeom>
          <a:noFill/>
        </p:spPr>
        <p:txBody>
          <a:bodyPr wrap="none" rtlCol="0">
            <a:spAutoFit/>
          </a:bodyPr>
          <a:lstStyle/>
          <a:p>
            <a:r>
              <a:rPr lang="en-GB" dirty="0"/>
              <a:t>How killer cells kill. </a:t>
            </a:r>
            <a:r>
              <a:rPr lang="en-GB" i="1" dirty="0"/>
              <a:t>Young JD, Cohn ZA. Sci Am. 1988 Jan</a:t>
            </a:r>
            <a:endParaRPr lang="fr-CH" i="1" dirty="0"/>
          </a:p>
        </p:txBody>
      </p:sp>
    </p:spTree>
    <p:extLst>
      <p:ext uri="{BB962C8B-B14F-4D97-AF65-F5344CB8AC3E}">
        <p14:creationId xmlns:p14="http://schemas.microsoft.com/office/powerpoint/2010/main" val="35316859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A73D6E-7767-4F46-8BA3-795DF6FD56CD}"/>
              </a:ext>
            </a:extLst>
          </p:cNvPr>
          <p:cNvSpPr>
            <a:spLocks noGrp="1"/>
          </p:cNvSpPr>
          <p:nvPr>
            <p:ph type="title"/>
          </p:nvPr>
        </p:nvSpPr>
        <p:spPr/>
        <p:txBody>
          <a:bodyPr/>
          <a:lstStyle/>
          <a:p>
            <a:r>
              <a:rPr lang="fr-CH" dirty="0"/>
              <a:t>VI-4 	End of T </a:t>
            </a:r>
            <a:r>
              <a:rPr lang="fr-CH" dirty="0" err="1"/>
              <a:t>cell</a:t>
            </a:r>
            <a:r>
              <a:rPr lang="fr-CH" dirty="0"/>
              <a:t> </a:t>
            </a:r>
            <a:r>
              <a:rPr lang="fr-CH" dirty="0" err="1"/>
              <a:t>response</a:t>
            </a:r>
            <a:endParaRPr lang="fr-CH" dirty="0"/>
          </a:p>
        </p:txBody>
      </p:sp>
      <p:pic>
        <p:nvPicPr>
          <p:cNvPr id="3" name="Image 2" descr="4165_0.jpg">
            <a:extLst>
              <a:ext uri="{FF2B5EF4-FFF2-40B4-BE49-F238E27FC236}">
                <a16:creationId xmlns:a16="http://schemas.microsoft.com/office/drawing/2014/main" xmlns="" id="{B1DB05B3-A54D-4EFE-91D0-F98CE463BA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2878" y="1268760"/>
            <a:ext cx="7978244" cy="4727848"/>
          </a:xfrm>
          <a:prstGeom prst="rect">
            <a:avLst/>
          </a:prstGeom>
        </p:spPr>
      </p:pic>
    </p:spTree>
    <p:extLst>
      <p:ext uri="{BB962C8B-B14F-4D97-AF65-F5344CB8AC3E}">
        <p14:creationId xmlns:p14="http://schemas.microsoft.com/office/powerpoint/2010/main" val="2151996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93E880-D827-4245-BC3F-FA0A5B0C45D5}"/>
              </a:ext>
            </a:extLst>
          </p:cNvPr>
          <p:cNvSpPr>
            <a:spLocks noGrp="1"/>
          </p:cNvSpPr>
          <p:nvPr>
            <p:ph type="title"/>
          </p:nvPr>
        </p:nvSpPr>
        <p:spPr/>
        <p:txBody>
          <a:bodyPr>
            <a:normAutofit/>
          </a:bodyPr>
          <a:lstStyle/>
          <a:p>
            <a:r>
              <a:rPr lang="en-GB" dirty="0"/>
              <a:t>VI-5	Evasion of T cell-mediated immunity (1)</a:t>
            </a:r>
            <a:endParaRPr lang="fr-CH" dirty="0"/>
          </a:p>
        </p:txBody>
      </p:sp>
      <p:sp>
        <p:nvSpPr>
          <p:cNvPr id="3" name="Content Placeholder 2">
            <a:extLst>
              <a:ext uri="{FF2B5EF4-FFF2-40B4-BE49-F238E27FC236}">
                <a16:creationId xmlns:a16="http://schemas.microsoft.com/office/drawing/2014/main" xmlns="" id="{9DADA023-7B86-4DD0-B9F5-8B51F952427D}"/>
              </a:ext>
            </a:extLst>
          </p:cNvPr>
          <p:cNvSpPr>
            <a:spLocks noGrp="1"/>
          </p:cNvSpPr>
          <p:nvPr>
            <p:ph idx="1"/>
          </p:nvPr>
        </p:nvSpPr>
        <p:spPr>
          <a:xfrm>
            <a:off x="179233" y="1392865"/>
            <a:ext cx="4409659" cy="5365216"/>
          </a:xfrm>
        </p:spPr>
        <p:txBody>
          <a:bodyPr/>
          <a:lstStyle/>
          <a:p>
            <a:r>
              <a:rPr lang="fr-CH" b="1" dirty="0" err="1"/>
              <a:t>Mycobacteria</a:t>
            </a:r>
            <a:r>
              <a:rPr lang="fr-CH" dirty="0"/>
              <a:t> </a:t>
            </a:r>
            <a:r>
              <a:rPr lang="fr-CH" dirty="0" err="1"/>
              <a:t>inhibit</a:t>
            </a:r>
            <a:r>
              <a:rPr lang="fr-CH" dirty="0"/>
              <a:t> phagolysosome fusion and survive </a:t>
            </a:r>
            <a:r>
              <a:rPr lang="fr-CH" dirty="0" err="1"/>
              <a:t>within</a:t>
            </a:r>
            <a:r>
              <a:rPr lang="fr-CH" dirty="0"/>
              <a:t> phagosomes</a:t>
            </a:r>
          </a:p>
          <a:p>
            <a:endParaRPr lang="fr-CH" dirty="0"/>
          </a:p>
          <a:p>
            <a:r>
              <a:rPr lang="fr-CH" b="1" dirty="0"/>
              <a:t>Epstein-Barr virus (EBV): </a:t>
            </a:r>
            <a:r>
              <a:rPr lang="fr-CH" dirty="0" err="1"/>
              <a:t>infected</a:t>
            </a:r>
            <a:r>
              <a:rPr lang="fr-CH" dirty="0"/>
              <a:t> </a:t>
            </a:r>
            <a:r>
              <a:rPr lang="fr-CH" dirty="0" err="1"/>
              <a:t>cells</a:t>
            </a:r>
            <a:r>
              <a:rPr lang="fr-CH" dirty="0"/>
              <a:t> </a:t>
            </a:r>
            <a:r>
              <a:rPr lang="fr-CH" dirty="0" err="1"/>
              <a:t>produce</a:t>
            </a:r>
            <a:r>
              <a:rPr lang="fr-CH" dirty="0"/>
              <a:t> IL-10 to </a:t>
            </a:r>
            <a:r>
              <a:rPr lang="fr-CH" dirty="0" err="1"/>
              <a:t>inhibit</a:t>
            </a:r>
            <a:r>
              <a:rPr lang="fr-CH" dirty="0"/>
              <a:t> macrophage and DC activation</a:t>
            </a:r>
          </a:p>
          <a:p>
            <a:endParaRPr lang="fr-CH" dirty="0"/>
          </a:p>
          <a:p>
            <a:r>
              <a:rPr lang="fr-CH" b="1" dirty="0" err="1"/>
              <a:t>Pox</a:t>
            </a:r>
            <a:r>
              <a:rPr lang="fr-CH" b="1" dirty="0"/>
              <a:t> Virus: </a:t>
            </a:r>
            <a:r>
              <a:rPr lang="fr-CH" dirty="0" err="1"/>
              <a:t>infected</a:t>
            </a:r>
            <a:r>
              <a:rPr lang="fr-CH" dirty="0"/>
              <a:t> </a:t>
            </a:r>
            <a:r>
              <a:rPr lang="fr-CH" dirty="0" err="1"/>
              <a:t>cells</a:t>
            </a:r>
            <a:r>
              <a:rPr lang="fr-CH" dirty="0"/>
              <a:t> </a:t>
            </a:r>
            <a:r>
              <a:rPr lang="fr-CH" dirty="0" err="1"/>
              <a:t>inhibit</a:t>
            </a:r>
            <a:r>
              <a:rPr lang="fr-CH" dirty="0"/>
              <a:t> </a:t>
            </a:r>
            <a:r>
              <a:rPr lang="fr-CH" dirty="0" err="1"/>
              <a:t>effector</a:t>
            </a:r>
            <a:r>
              <a:rPr lang="fr-CH" dirty="0"/>
              <a:t> </a:t>
            </a:r>
            <a:r>
              <a:rPr lang="fr-CH" dirty="0" err="1"/>
              <a:t>cell</a:t>
            </a:r>
            <a:r>
              <a:rPr lang="fr-CH" dirty="0"/>
              <a:t> activation an by </a:t>
            </a:r>
            <a:r>
              <a:rPr lang="fr-CH" dirty="0" err="1"/>
              <a:t>producing</a:t>
            </a:r>
            <a:r>
              <a:rPr lang="fr-CH" dirty="0"/>
              <a:t> soluble cytokine </a:t>
            </a:r>
            <a:r>
              <a:rPr lang="fr-CH" dirty="0" err="1"/>
              <a:t>receptors</a:t>
            </a:r>
            <a:endParaRPr lang="fr-CH" dirty="0"/>
          </a:p>
        </p:txBody>
      </p:sp>
      <p:pic>
        <p:nvPicPr>
          <p:cNvPr id="6" name="Image 9" descr="mooc_7_dia7e.jpg">
            <a:extLst>
              <a:ext uri="{FF2B5EF4-FFF2-40B4-BE49-F238E27FC236}">
                <a16:creationId xmlns:a16="http://schemas.microsoft.com/office/drawing/2014/main" xmlns="" id="{93FF5A39-072A-4108-9D27-5617093CD0A1}"/>
              </a:ext>
            </a:extLst>
          </p:cNvPr>
          <p:cNvPicPr>
            <a:picLocks noChangeAspect="1"/>
          </p:cNvPicPr>
          <p:nvPr/>
        </p:nvPicPr>
        <p:blipFill rotWithShape="1">
          <a:blip r:embed="rId2">
            <a:extLst>
              <a:ext uri="{28A0092B-C50C-407E-A947-70E740481C1C}">
                <a14:useLocalDpi xmlns:a14="http://schemas.microsoft.com/office/drawing/2010/main" val="0"/>
              </a:ext>
            </a:extLst>
          </a:blip>
          <a:srcRect l="3246"/>
          <a:stretch/>
        </p:blipFill>
        <p:spPr>
          <a:xfrm>
            <a:off x="4716016" y="4781979"/>
            <a:ext cx="3982416" cy="2058010"/>
          </a:xfrm>
          <a:prstGeom prst="rect">
            <a:avLst/>
          </a:prstGeom>
          <a:ln>
            <a:noFill/>
          </a:ln>
        </p:spPr>
      </p:pic>
      <p:pic>
        <p:nvPicPr>
          <p:cNvPr id="8" name="Image 1" descr="mooc_7_dia7a.jpg">
            <a:extLst>
              <a:ext uri="{FF2B5EF4-FFF2-40B4-BE49-F238E27FC236}">
                <a16:creationId xmlns:a16="http://schemas.microsoft.com/office/drawing/2014/main" xmlns="" id="{A6BA0A3A-3BB0-4D26-8033-0FF926D9F857}"/>
              </a:ext>
            </a:extLst>
          </p:cNvPr>
          <p:cNvPicPr>
            <a:picLocks noChangeAspect="1"/>
          </p:cNvPicPr>
          <p:nvPr/>
        </p:nvPicPr>
        <p:blipFill rotWithShape="1">
          <a:blip r:embed="rId3">
            <a:extLst>
              <a:ext uri="{28A0092B-C50C-407E-A947-70E740481C1C}">
                <a14:useLocalDpi xmlns:a14="http://schemas.microsoft.com/office/drawing/2010/main" val="0"/>
              </a:ext>
            </a:extLst>
          </a:blip>
          <a:srcRect l="16981" t="2248" r="8149"/>
          <a:stretch/>
        </p:blipFill>
        <p:spPr>
          <a:xfrm>
            <a:off x="4716016" y="768097"/>
            <a:ext cx="3310930" cy="2161447"/>
          </a:xfrm>
          <a:prstGeom prst="rect">
            <a:avLst/>
          </a:prstGeom>
          <a:ln>
            <a:noFill/>
          </a:ln>
        </p:spPr>
      </p:pic>
      <p:pic>
        <p:nvPicPr>
          <p:cNvPr id="4" name="Image 8" descr="mooc_7_dia7d.jpg">
            <a:extLst>
              <a:ext uri="{FF2B5EF4-FFF2-40B4-BE49-F238E27FC236}">
                <a16:creationId xmlns:a16="http://schemas.microsoft.com/office/drawing/2014/main" xmlns="" id="{C6669392-BCF6-4A44-8B3E-62BC0EFD25F2}"/>
              </a:ext>
            </a:extLst>
          </p:cNvPr>
          <p:cNvPicPr>
            <a:picLocks noChangeAspect="1"/>
          </p:cNvPicPr>
          <p:nvPr/>
        </p:nvPicPr>
        <p:blipFill rotWithShape="1">
          <a:blip r:embed="rId4">
            <a:extLst>
              <a:ext uri="{28A0092B-C50C-407E-A947-70E740481C1C}">
                <a14:useLocalDpi xmlns:a14="http://schemas.microsoft.com/office/drawing/2010/main" val="0"/>
              </a:ext>
            </a:extLst>
          </a:blip>
          <a:srcRect l="9738" r="8068"/>
          <a:stretch/>
        </p:blipFill>
        <p:spPr>
          <a:xfrm>
            <a:off x="4620603" y="2752765"/>
            <a:ext cx="3456384" cy="2102556"/>
          </a:xfrm>
          <a:prstGeom prst="rect">
            <a:avLst/>
          </a:prstGeom>
          <a:ln>
            <a:noFill/>
          </a:ln>
        </p:spPr>
      </p:pic>
    </p:spTree>
    <p:extLst>
      <p:ext uri="{BB962C8B-B14F-4D97-AF65-F5344CB8AC3E}">
        <p14:creationId xmlns:p14="http://schemas.microsoft.com/office/powerpoint/2010/main" val="14753129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DDAED96-5EC7-45E3-A93F-95A599FC6E43}"/>
              </a:ext>
            </a:extLst>
          </p:cNvPr>
          <p:cNvSpPr>
            <a:spLocks noGrp="1"/>
          </p:cNvSpPr>
          <p:nvPr>
            <p:ph idx="1"/>
          </p:nvPr>
        </p:nvSpPr>
        <p:spPr>
          <a:xfrm>
            <a:off x="233629" y="1304178"/>
            <a:ext cx="5068326" cy="5365216"/>
          </a:xfrm>
        </p:spPr>
        <p:txBody>
          <a:bodyPr/>
          <a:lstStyle/>
          <a:p>
            <a:pPr marL="0" indent="0">
              <a:buNone/>
            </a:pPr>
            <a:r>
              <a:rPr lang="fr-CH" b="1" dirty="0"/>
              <a:t>Inhibition of </a:t>
            </a:r>
            <a:r>
              <a:rPr lang="fr-CH" b="1" dirty="0" err="1"/>
              <a:t>antigen</a:t>
            </a:r>
            <a:r>
              <a:rPr lang="fr-CH" b="1" dirty="0"/>
              <a:t> </a:t>
            </a:r>
            <a:r>
              <a:rPr lang="fr-CH" b="1" dirty="0" err="1"/>
              <a:t>presentation</a:t>
            </a:r>
            <a:r>
              <a:rPr lang="fr-CH" b="1" dirty="0"/>
              <a:t>:</a:t>
            </a:r>
          </a:p>
          <a:p>
            <a:r>
              <a:rPr lang="fr-CH" b="1" dirty="0"/>
              <a:t>Herpes simplex virus (HSV) </a:t>
            </a:r>
            <a:r>
              <a:rPr lang="fr-CH" dirty="0"/>
              <a:t>viral peptide blocks TAP transporter</a:t>
            </a:r>
          </a:p>
          <a:p>
            <a:r>
              <a:rPr lang="fr-CH" b="1" dirty="0" err="1"/>
              <a:t>Cytomegalovirus</a:t>
            </a:r>
            <a:r>
              <a:rPr lang="fr-CH" b="1" dirty="0"/>
              <a:t> (CMV) </a:t>
            </a:r>
            <a:r>
              <a:rPr lang="fr-CH" dirty="0" err="1"/>
              <a:t>inhibits</a:t>
            </a:r>
            <a:r>
              <a:rPr lang="fr-CH" dirty="0"/>
              <a:t> </a:t>
            </a:r>
            <a:r>
              <a:rPr lang="fr-CH" dirty="0" err="1"/>
              <a:t>proteasomal</a:t>
            </a:r>
            <a:r>
              <a:rPr lang="fr-CH" dirty="0"/>
              <a:t> </a:t>
            </a:r>
            <a:r>
              <a:rPr lang="fr-CH" dirty="0" err="1"/>
              <a:t>activity</a:t>
            </a:r>
            <a:r>
              <a:rPr lang="fr-CH" dirty="0"/>
              <a:t> and </a:t>
            </a:r>
            <a:r>
              <a:rPr lang="fr-CH" dirty="0" err="1"/>
              <a:t>removes</a:t>
            </a:r>
            <a:r>
              <a:rPr lang="fr-CH" dirty="0"/>
              <a:t> class I MHC </a:t>
            </a:r>
            <a:r>
              <a:rPr lang="fr-CH" dirty="0" err="1"/>
              <a:t>molecules</a:t>
            </a:r>
            <a:r>
              <a:rPr lang="fr-CH" dirty="0"/>
              <a:t> </a:t>
            </a:r>
            <a:r>
              <a:rPr lang="fr-CH" dirty="0" err="1"/>
              <a:t>from</a:t>
            </a:r>
            <a:r>
              <a:rPr lang="fr-CH" dirty="0"/>
              <a:t> ER</a:t>
            </a:r>
          </a:p>
          <a:p>
            <a:r>
              <a:rPr lang="fr-CH" b="1" dirty="0"/>
              <a:t>Epstein-Barr virus (EBV) </a:t>
            </a:r>
            <a:r>
              <a:rPr lang="fr-CH" dirty="0" err="1"/>
              <a:t>inhibits</a:t>
            </a:r>
            <a:r>
              <a:rPr lang="fr-CH" dirty="0"/>
              <a:t> </a:t>
            </a:r>
            <a:r>
              <a:rPr lang="fr-CH" dirty="0" err="1"/>
              <a:t>proteasomal</a:t>
            </a:r>
            <a:r>
              <a:rPr lang="fr-CH" dirty="0"/>
              <a:t> </a:t>
            </a:r>
            <a:r>
              <a:rPr lang="fr-CH" dirty="0" err="1"/>
              <a:t>activity</a:t>
            </a:r>
            <a:endParaRPr lang="fr-CH" dirty="0"/>
          </a:p>
        </p:txBody>
      </p:sp>
      <p:pic>
        <p:nvPicPr>
          <p:cNvPr id="4" name="Image 7" descr="mooc_7_dia7c.jpg">
            <a:extLst>
              <a:ext uri="{FF2B5EF4-FFF2-40B4-BE49-F238E27FC236}">
                <a16:creationId xmlns:a16="http://schemas.microsoft.com/office/drawing/2014/main" xmlns="" id="{1B4BC651-DD66-4543-A003-E8EF2D0E1736}"/>
              </a:ext>
            </a:extLst>
          </p:cNvPr>
          <p:cNvPicPr>
            <a:picLocks noChangeAspect="1"/>
          </p:cNvPicPr>
          <p:nvPr/>
        </p:nvPicPr>
        <p:blipFill rotWithShape="1">
          <a:blip r:embed="rId2">
            <a:extLst>
              <a:ext uri="{28A0092B-C50C-407E-A947-70E740481C1C}">
                <a14:useLocalDpi xmlns:a14="http://schemas.microsoft.com/office/drawing/2010/main" val="0"/>
              </a:ext>
            </a:extLst>
          </a:blip>
          <a:srcRect l="6669" r="13462"/>
          <a:stretch/>
        </p:blipFill>
        <p:spPr>
          <a:xfrm>
            <a:off x="5301955" y="913173"/>
            <a:ext cx="3672408" cy="5583343"/>
          </a:xfrm>
          <a:prstGeom prst="rect">
            <a:avLst/>
          </a:prstGeom>
          <a:ln>
            <a:noFill/>
          </a:ln>
        </p:spPr>
      </p:pic>
      <p:sp>
        <p:nvSpPr>
          <p:cNvPr id="5" name="Title 1">
            <a:extLst>
              <a:ext uri="{FF2B5EF4-FFF2-40B4-BE49-F238E27FC236}">
                <a16:creationId xmlns:a16="http://schemas.microsoft.com/office/drawing/2014/main" xmlns="" id="{DFCC24CD-AF29-4192-8906-4C8D1745D7B1}"/>
              </a:ext>
            </a:extLst>
          </p:cNvPr>
          <p:cNvSpPr>
            <a:spLocks noGrp="1"/>
          </p:cNvSpPr>
          <p:nvPr>
            <p:ph type="title"/>
          </p:nvPr>
        </p:nvSpPr>
        <p:spPr>
          <a:xfrm>
            <a:off x="0" y="1"/>
            <a:ext cx="9144000" cy="768096"/>
          </a:xfrm>
        </p:spPr>
        <p:txBody>
          <a:bodyPr>
            <a:normAutofit/>
          </a:bodyPr>
          <a:lstStyle/>
          <a:p>
            <a:r>
              <a:rPr lang="en-GB" dirty="0"/>
              <a:t>VI-5	Evasion of T cell-mediated immunity (2)</a:t>
            </a:r>
            <a:endParaRPr lang="fr-CH" dirty="0"/>
          </a:p>
        </p:txBody>
      </p:sp>
    </p:spTree>
    <p:extLst>
      <p:ext uri="{BB962C8B-B14F-4D97-AF65-F5344CB8AC3E}">
        <p14:creationId xmlns:p14="http://schemas.microsoft.com/office/powerpoint/2010/main" val="27938012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0070C0"/>
          </a:solidFill>
        </p:spPr>
        <p:txBody>
          <a:bodyPr/>
          <a:lstStyle/>
          <a:p>
            <a:r>
              <a:rPr lang="en-US" dirty="0">
                <a:solidFill>
                  <a:schemeClr val="bg1"/>
                </a:solidFill>
              </a:rPr>
              <a:t>Conclusions | Effector T cells</a:t>
            </a:r>
            <a:endParaRPr lang="fr-CH" dirty="0">
              <a:solidFill>
                <a:schemeClr val="bg1"/>
              </a:solidFill>
            </a:endParaRPr>
          </a:p>
        </p:txBody>
      </p:sp>
      <p:sp>
        <p:nvSpPr>
          <p:cNvPr id="3" name="Espace réservé du contenu 2"/>
          <p:cNvSpPr>
            <a:spLocks noGrp="1"/>
          </p:cNvSpPr>
          <p:nvPr>
            <p:ph idx="1"/>
          </p:nvPr>
        </p:nvSpPr>
        <p:spPr>
          <a:xfrm>
            <a:off x="-18323" y="1132746"/>
            <a:ext cx="4015733" cy="5365216"/>
          </a:xfrm>
        </p:spPr>
        <p:txBody>
          <a:bodyPr>
            <a:normAutofit/>
          </a:bodyPr>
          <a:lstStyle/>
          <a:p>
            <a:r>
              <a:rPr lang="en-US" sz="1800" dirty="0"/>
              <a:t>Effector T cells express specific cytokines, chemokine receptors, adhesion proteins and effector molecules to interact with target cells.</a:t>
            </a:r>
          </a:p>
          <a:p>
            <a:r>
              <a:rPr lang="en-US" sz="1800" dirty="0"/>
              <a:t>Th1 T cells play a key role against intracellular pathogens (intracellular bacteria, viruses).</a:t>
            </a:r>
          </a:p>
          <a:p>
            <a:r>
              <a:rPr lang="en-US" sz="1800" dirty="0"/>
              <a:t>Th2 T cells play a key role against extracellular pathogens (worms, amoebae).</a:t>
            </a:r>
          </a:p>
          <a:p>
            <a:r>
              <a:rPr lang="en-US" sz="1800" dirty="0"/>
              <a:t>Th17 T cells play a key role in mucosal infection.</a:t>
            </a:r>
          </a:p>
          <a:p>
            <a:r>
              <a:rPr lang="en-US" sz="1800" dirty="0" err="1"/>
              <a:t>Tregs</a:t>
            </a:r>
            <a:r>
              <a:rPr lang="en-US" sz="1800" dirty="0"/>
              <a:t> contribute to peripheral tolerance.</a:t>
            </a:r>
          </a:p>
          <a:p>
            <a:r>
              <a:rPr lang="en-US" sz="1800" dirty="0"/>
              <a:t>CTLs eliminate virus-infected cells and tumor cells.</a:t>
            </a:r>
          </a:p>
          <a:p>
            <a:r>
              <a:rPr lang="en-US" sz="1800" dirty="0"/>
              <a:t>Th1 T cells and CTLs cooperate in the elimination of intracellular pathogens.</a:t>
            </a:r>
          </a:p>
        </p:txBody>
      </p:sp>
      <p:pic>
        <p:nvPicPr>
          <p:cNvPr id="4" name="Image 1" descr="dia_6.jpg">
            <a:extLst>
              <a:ext uri="{FF2B5EF4-FFF2-40B4-BE49-F238E27FC236}">
                <a16:creationId xmlns:a16="http://schemas.microsoft.com/office/drawing/2014/main" xmlns="" id="{C83349BB-E9F1-444C-8815-2996AF980C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97410" y="984729"/>
            <a:ext cx="5146590" cy="5661250"/>
          </a:xfrm>
          <a:prstGeom prst="rect">
            <a:avLst/>
          </a:prstGeom>
        </p:spPr>
      </p:pic>
    </p:spTree>
    <p:extLst>
      <p:ext uri="{BB962C8B-B14F-4D97-AF65-F5344CB8AC3E}">
        <p14:creationId xmlns:p14="http://schemas.microsoft.com/office/powerpoint/2010/main" val="36603040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
            <a:ext cx="9144000" cy="768096"/>
          </a:xfrm>
          <a:solidFill>
            <a:srgbClr val="C00000"/>
          </a:solidFill>
        </p:spPr>
        <p:txBody>
          <a:bodyPr/>
          <a:lstStyle/>
          <a:p>
            <a:r>
              <a:rPr lang="en-US" dirty="0">
                <a:solidFill>
                  <a:schemeClr val="bg1"/>
                </a:solidFill>
              </a:rPr>
              <a:t>Summary | Effector T cells</a:t>
            </a:r>
            <a:endParaRPr lang="fr-CH" dirty="0">
              <a:solidFill>
                <a:schemeClr val="bg1"/>
              </a:solidFill>
            </a:endParaRPr>
          </a:p>
        </p:txBody>
      </p:sp>
      <p:sp>
        <p:nvSpPr>
          <p:cNvPr id="3" name="Espace réservé du contenu 2"/>
          <p:cNvSpPr>
            <a:spLocks noGrp="1"/>
          </p:cNvSpPr>
          <p:nvPr>
            <p:ph idx="1"/>
          </p:nvPr>
        </p:nvSpPr>
        <p:spPr>
          <a:xfrm>
            <a:off x="102298" y="980728"/>
            <a:ext cx="8939404" cy="5365216"/>
          </a:xfrm>
        </p:spPr>
        <p:txBody>
          <a:bodyPr>
            <a:noAutofit/>
          </a:bodyPr>
          <a:lstStyle/>
          <a:p>
            <a:r>
              <a:rPr lang="en-GB" sz="1400" dirty="0"/>
              <a:t>Cell-mediated immunity is the arm of adaptive immunity that eradicates infections by intra-cellular microbes. Cell-mediated immune reactions are of two types: CD4+ T cells activate macrophages to kill ingested microbes that are able to survive in the vesicles of phagocytes, and CD8+ CTLs kill cells harbouring microbes in their cytoplasm, thereby eliminating reservoirs of infection.</a:t>
            </a:r>
          </a:p>
          <a:p>
            <a:r>
              <a:rPr lang="en-GB" sz="1400" dirty="0"/>
              <a:t>Effector T cells are generated in peripheral lymphoid organs, mainly lymph nodes draining sites of microbe entry, by the activation of naive T lymphocytes. Effector T cells are able to migrate to any site of infection.</a:t>
            </a:r>
          </a:p>
          <a:p>
            <a:r>
              <a:rPr lang="en-GB" sz="1400" dirty="0"/>
              <a:t>The migration of effector T cells is controlled by adhesion molecules and chemokines. Various adhesion molecules are induced on the T cells after activation and bind to their ligands, which themselves are induced on endothelial cells by microbes and by cytokines produced during innate immune responses to microbes. The migration of T cells is independent of antigen, but cells that recognize microbial antigens in tissues are retained at these sites.</a:t>
            </a:r>
          </a:p>
          <a:p>
            <a:r>
              <a:rPr lang="en-GB" sz="1400" dirty="0"/>
              <a:t>Effector cells of the Th1 subset of CD4+ T cells recognize the antigens of microbes that have been ingested by macrophages. These T cells express CD40 ligand and secrete IFN-γ, which function cooperatively to activate macrophages. Th17 cells may enhance leukocyte recruitment and inflammation.</a:t>
            </a:r>
          </a:p>
          <a:p>
            <a:r>
              <a:rPr lang="en-GB" sz="1400" dirty="0"/>
              <a:t>Activated macrophages produce substances, including reactive oxygen species, nitric oxide, and lysosomal enzymes, that kill ingested microbes. Macrophages also produce cytokines that induce inflammation and other cytokines that promote fibrosis and tissue repair.</a:t>
            </a:r>
          </a:p>
          <a:p>
            <a:r>
              <a:rPr lang="en-GB" sz="1400" dirty="0"/>
              <a:t>Effector CD4+ T cells of the Th2 subset stimulate eosinophilic inflammation and inhibit the microbicidal functions of activated macrophages. Eosinophils are important in host defence against helminthic parasites. The balance between activation of Th1 and Th2 cells determines the outcome of many infections, with Th1 cells promoting and Th2 cells suppressing defence against intracellular microbes.</a:t>
            </a:r>
          </a:p>
          <a:p>
            <a:r>
              <a:rPr lang="en-GB" sz="1400" dirty="0"/>
              <a:t>CD8+ T cells differentiate into CTLs that kill infected cells, mainly by inducing DNA fragmentation and apoptosis. CD4+ and CD8+ T cells often function cooperatively to eradicate intracellular infections.</a:t>
            </a:r>
          </a:p>
          <a:p>
            <a:r>
              <a:rPr lang="en-GB" sz="1400" dirty="0"/>
              <a:t>Many pathogenic microbes have evolved mechanisms to resist cell-mediated immunity. These mechanisms include inhibiting phagolysosome fusion, escaping from the vesicles of phagocytes, inhibiting the assembly of class I MHC-peptide complexes, and producing inhibitory cytokines or decoy cytokine receptors.</a:t>
            </a:r>
          </a:p>
        </p:txBody>
      </p:sp>
    </p:spTree>
    <p:extLst>
      <p:ext uri="{BB962C8B-B14F-4D97-AF65-F5344CB8AC3E}">
        <p14:creationId xmlns:p14="http://schemas.microsoft.com/office/powerpoint/2010/main" val="14748148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92D050"/>
          </a:solidFill>
        </p:spPr>
        <p:txBody>
          <a:bodyPr/>
          <a:lstStyle/>
          <a:p>
            <a:r>
              <a:rPr lang="en-US"/>
              <a:t>Learning objectives </a:t>
            </a:r>
            <a:endParaRPr lang="fr-CH" dirty="0"/>
          </a:p>
        </p:txBody>
      </p:sp>
      <p:sp>
        <p:nvSpPr>
          <p:cNvPr id="3" name="Espace réservé du contenu 2"/>
          <p:cNvSpPr>
            <a:spLocks noGrp="1"/>
          </p:cNvSpPr>
          <p:nvPr>
            <p:ph idx="1"/>
          </p:nvPr>
        </p:nvSpPr>
        <p:spPr>
          <a:xfrm>
            <a:off x="204596" y="1268760"/>
            <a:ext cx="9407963" cy="5365216"/>
          </a:xfrm>
        </p:spPr>
        <p:txBody>
          <a:bodyPr>
            <a:normAutofit/>
          </a:bodyPr>
          <a:lstStyle/>
          <a:p>
            <a:pPr marL="342900" indent="-342900">
              <a:buAutoNum type="arabicPeriod"/>
            </a:pPr>
            <a:r>
              <a:rPr lang="en-GB" sz="1800" dirty="0"/>
              <a:t>Describe the different categories of T cells and their sub-types</a:t>
            </a:r>
          </a:p>
          <a:p>
            <a:pPr lvl="1"/>
            <a:r>
              <a:rPr lang="en-GB" sz="1800" dirty="0"/>
              <a:t>Describe the migration of T cells in homeostasis and upon antigen recognition</a:t>
            </a:r>
          </a:p>
          <a:p>
            <a:pPr marL="0" indent="0">
              <a:buNone/>
            </a:pPr>
            <a:r>
              <a:rPr lang="en-GB" sz="1800" dirty="0"/>
              <a:t>2. Describe how T cells are activated by Dendritic cells</a:t>
            </a:r>
          </a:p>
          <a:p>
            <a:pPr lvl="1"/>
            <a:r>
              <a:rPr lang="en-GB" sz="1800" dirty="0"/>
              <a:t>What are the steps involved in the activation of T cells?</a:t>
            </a:r>
          </a:p>
          <a:p>
            <a:pPr lvl="1"/>
            <a:r>
              <a:rPr lang="en-GB" sz="1800" dirty="0"/>
              <a:t>What mediates the interaction between an APC and a T cell?</a:t>
            </a:r>
          </a:p>
          <a:p>
            <a:pPr lvl="1"/>
            <a:r>
              <a:rPr lang="en-GB" sz="1800" dirty="0"/>
              <a:t>What is an immunological synapse?</a:t>
            </a:r>
          </a:p>
          <a:p>
            <a:pPr lvl="1"/>
            <a:r>
              <a:rPr lang="en-GB" sz="1800" dirty="0"/>
              <a:t>How do </a:t>
            </a:r>
            <a:r>
              <a:rPr lang="en-GB" sz="1800" dirty="0" err="1"/>
              <a:t>superantigens</a:t>
            </a:r>
            <a:r>
              <a:rPr lang="en-GB" sz="1800" dirty="0"/>
              <a:t> activate the immune response? Why are they dangerous?</a:t>
            </a:r>
          </a:p>
          <a:p>
            <a:pPr lvl="1"/>
            <a:r>
              <a:rPr lang="en-GB" sz="1800" dirty="0"/>
              <a:t>What are the consequences of T cell activation?</a:t>
            </a:r>
          </a:p>
          <a:p>
            <a:pPr lvl="1"/>
            <a:r>
              <a:rPr lang="en-GB" sz="1800" dirty="0"/>
              <a:t>How do T cells differentiate into Th1 and Th2 subtypes?</a:t>
            </a:r>
          </a:p>
          <a:p>
            <a:pPr lvl="1"/>
            <a:r>
              <a:rPr lang="en-GB" sz="1800" dirty="0"/>
              <a:t>How are CD8 T cells activated?</a:t>
            </a:r>
          </a:p>
          <a:p>
            <a:pPr marL="0" indent="0">
              <a:buNone/>
            </a:pPr>
            <a:r>
              <a:rPr lang="en-GB" sz="1800" dirty="0"/>
              <a:t>3. Describe the functions of helper T cells and CTLs</a:t>
            </a:r>
          </a:p>
          <a:p>
            <a:pPr lvl="1"/>
            <a:r>
              <a:rPr lang="en-GB" sz="1800" dirty="0"/>
              <a:t>What is the respective function of Th1  and Th2 cells?</a:t>
            </a:r>
          </a:p>
          <a:p>
            <a:pPr lvl="1"/>
            <a:r>
              <a:rPr lang="en-GB" sz="1800" dirty="0"/>
              <a:t>How do CTLs recognize and kill target cells?</a:t>
            </a:r>
          </a:p>
          <a:p>
            <a:pPr lvl="1"/>
            <a:r>
              <a:rPr lang="en-GB" sz="1800" dirty="0"/>
              <a:t>Why are CD4 T cells called helper T cells?</a:t>
            </a:r>
          </a:p>
          <a:p>
            <a:pPr lvl="1"/>
            <a:endParaRPr lang="en-GB" sz="1800" dirty="0"/>
          </a:p>
          <a:p>
            <a:pPr marL="0" indent="0">
              <a:buNone/>
            </a:pPr>
            <a:endParaRPr lang="en-GB" sz="1800" dirty="0"/>
          </a:p>
        </p:txBody>
      </p:sp>
    </p:spTree>
    <p:extLst>
      <p:ext uri="{BB962C8B-B14F-4D97-AF65-F5344CB8AC3E}">
        <p14:creationId xmlns:p14="http://schemas.microsoft.com/office/powerpoint/2010/main" val="3991653747"/>
      </p:ext>
    </p:extLst>
  </p:cSld>
  <p:clrMapOvr>
    <a:masterClrMapping/>
  </p:clrMapOvr>
</p:sld>
</file>

<file path=ppt/theme/theme1.xml><?xml version="1.0" encoding="utf-8"?>
<a:theme xmlns:a="http://schemas.openxmlformats.org/drawingml/2006/main" name="MOOC_blue_calibri">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MOOC_blue_calibri.potx" id="{BAE3B292-7B92-4592-8C9A-D826554EB18E}" vid="{299F4D9C-0CF9-4AEA-8AF3-AA5B7D6CA2C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MOOC_blue_calibri</Template>
  <TotalTime>12781</TotalTime>
  <Words>2360</Words>
  <Application>Microsoft Macintosh PowerPoint</Application>
  <PresentationFormat>On-screen Show (4:3)</PresentationFormat>
  <Paragraphs>212</Paragraphs>
  <Slides>33</Slides>
  <Notes>0</Notes>
  <HiddenSlides>0</HiddenSlides>
  <MMClips>1</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MOOC_blue_calibri</vt:lpstr>
      <vt:lpstr>VI.  T cell effector response</vt:lpstr>
      <vt:lpstr>Outline</vt:lpstr>
      <vt:lpstr>2 main types of T cell-mediated immunity</vt:lpstr>
      <vt:lpstr> VI-1 General characteristics of T cells </vt:lpstr>
      <vt:lpstr>Antigen recognition and Adhesion</vt:lpstr>
      <vt:lpstr>Migration and effector molecules</vt:lpstr>
      <vt:lpstr> VI-2 CD4+ effector T cells</vt:lpstr>
      <vt:lpstr>Th1 T cell response: macrophage activation</vt:lpstr>
      <vt:lpstr>Th1 T cell response: macrophage activation</vt:lpstr>
      <vt:lpstr>Th1 T cell response: cytokine production</vt:lpstr>
      <vt:lpstr>Example of a Th1-centric disease: Tuberculosis (Mtb)</vt:lpstr>
      <vt:lpstr>Example of a Th1-centric disease: Tuberculosis (Mtb)</vt:lpstr>
      <vt:lpstr>Example of a Th1-centric disease: Tuberculosis (Mtb)</vt:lpstr>
      <vt:lpstr>Overview of immune response to M. tuberculosis</vt:lpstr>
      <vt:lpstr>Example of a Th1 T cell response:  the Delayed-Type Hypersensitivity (DTH) reaction</vt:lpstr>
      <vt:lpstr>Th2 T cell effector functions </vt:lpstr>
      <vt:lpstr>Example of a Th2-centric disease: worm infestation</vt:lpstr>
      <vt:lpstr>Example of a Th2-centric disease: worm infestation</vt:lpstr>
      <vt:lpstr>Example of a Th2-centric disease: worm infestation</vt:lpstr>
      <vt:lpstr>Example of a Th2-centric disease: worm infestation</vt:lpstr>
      <vt:lpstr>Th1 / Th2 antagonism</vt:lpstr>
      <vt:lpstr>Th17 T cell response</vt:lpstr>
      <vt:lpstr>Treg (regulatory T cells)</vt:lpstr>
      <vt:lpstr> VI-3 CD8+ T cell (CTL) response</vt:lpstr>
      <vt:lpstr>CD8 T cell effector functions</vt:lpstr>
      <vt:lpstr>CD8 T cell killing mechanisms</vt:lpstr>
      <vt:lpstr>CD8 T cell killing mechanisms</vt:lpstr>
      <vt:lpstr>VI-4  End of T cell response</vt:lpstr>
      <vt:lpstr>VI-5 Evasion of T cell-mediated immunity (1)</vt:lpstr>
      <vt:lpstr>VI-5 Evasion of T cell-mediated immunity (2)</vt:lpstr>
      <vt:lpstr>Conclusions | Effector T cells</vt:lpstr>
      <vt:lpstr>Summary | Effector T cells</vt:lpstr>
      <vt:lpstr>Learning objectives </vt:lpstr>
    </vt:vector>
  </TitlesOfParts>
  <Company>ISREC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jkraehen</dc:creator>
  <cp:lastModifiedBy>administrator</cp:lastModifiedBy>
  <cp:revision>282</cp:revision>
  <cp:lastPrinted>2009-09-16T05:51:29Z</cp:lastPrinted>
  <dcterms:created xsi:type="dcterms:W3CDTF">2009-09-07T19:00:16Z</dcterms:created>
  <dcterms:modified xsi:type="dcterms:W3CDTF">2017-12-14T08:27:26Z</dcterms:modified>
</cp:coreProperties>
</file>